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diagrams/data2.xml" ContentType="application/vnd.openxmlformats-officedocument.drawingml.diagramData+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3.xml" ContentType="application/vnd.openxmlformats-officedocument.presentationml.notesSlide+xml"/>
  <Override PartName="/ppt/theme/theme2.xml" ContentType="application/vnd.openxmlformats-officedocument.theme+xml"/>
  <Override PartName="/ppt/diagrams/layout1.xml" ContentType="application/vnd.openxmlformats-officedocument.drawingml.diagramLayout+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6"/>
  </p:notesMasterIdLst>
  <p:sldIdLst>
    <p:sldId id="256" r:id="rId2"/>
    <p:sldId id="258" r:id="rId3"/>
    <p:sldId id="277" r:id="rId4"/>
    <p:sldId id="274" r:id="rId5"/>
    <p:sldId id="275" r:id="rId6"/>
    <p:sldId id="276" r:id="rId7"/>
    <p:sldId id="278" r:id="rId8"/>
    <p:sldId id="279" r:id="rId9"/>
    <p:sldId id="300" r:id="rId10"/>
    <p:sldId id="280" r:id="rId11"/>
    <p:sldId id="281" r:id="rId12"/>
    <p:sldId id="282" r:id="rId13"/>
    <p:sldId id="283" r:id="rId14"/>
    <p:sldId id="299" r:id="rId15"/>
    <p:sldId id="284" r:id="rId16"/>
    <p:sldId id="285" r:id="rId17"/>
    <p:sldId id="286" r:id="rId18"/>
    <p:sldId id="288" r:id="rId19"/>
    <p:sldId id="287" r:id="rId20"/>
    <p:sldId id="289" r:id="rId21"/>
    <p:sldId id="290" r:id="rId22"/>
    <p:sldId id="291" r:id="rId23"/>
    <p:sldId id="303" r:id="rId24"/>
    <p:sldId id="292" r:id="rId25"/>
    <p:sldId id="293" r:id="rId26"/>
    <p:sldId id="294" r:id="rId27"/>
    <p:sldId id="295" r:id="rId28"/>
    <p:sldId id="296" r:id="rId29"/>
    <p:sldId id="298" r:id="rId30"/>
    <p:sldId id="301" r:id="rId31"/>
    <p:sldId id="297" r:id="rId32"/>
    <p:sldId id="302" r:id="rId33"/>
    <p:sldId id="273" r:id="rId34"/>
    <p:sldId id="260" r:id="rId3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3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lenik Agnieszka" initials="PA" lastIdx="1" clrIdx="0">
    <p:extLst>
      <p:ext uri="{19B8F6BF-5375-455C-9EA6-DF929625EA0E}">
        <p15:presenceInfo xmlns:p15="http://schemas.microsoft.com/office/powerpoint/2012/main" userId="S::Agnieszka.Palenik@mfipr.gov.pl::6a0c958d-6557-4bbd-8aa6-03360055b1e8" providerId="AD"/>
      </p:ext>
    </p:extLst>
  </p:cmAuthor>
  <p:cmAuthor id="2" name="Bogumiła Pieczychlebek" initials="BP" lastIdx="1" clrIdx="1">
    <p:extLst>
      <p:ext uri="{19B8F6BF-5375-455C-9EA6-DF929625EA0E}">
        <p15:presenceInfo xmlns:p15="http://schemas.microsoft.com/office/powerpoint/2012/main" userId="S::bogumila.pieczychlebek@pracownik.kpswjg.pl::b38d4245-e3eb-44b6-9fe5-d0b1a0046a2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0A15C55-8517-42AA-B614-E9B94910E393}">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 pośredni 2 — Ak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4660"/>
  </p:normalViewPr>
  <p:slideViewPr>
    <p:cSldViewPr showGuides="1">
      <p:cViewPr varScale="1">
        <p:scale>
          <a:sx n="71" d="100"/>
          <a:sy n="71" d="100"/>
        </p:scale>
        <p:origin x="1469" y="53"/>
      </p:cViewPr>
      <p:guideLst>
        <p:guide orient="horz" pos="2381"/>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ustomXml" Target="../customXml/item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svg"/><Relationship Id="rId1" Type="http://schemas.openxmlformats.org/officeDocument/2006/relationships/image" Target="../media/image32.png"/><Relationship Id="rId4" Type="http://schemas.openxmlformats.org/officeDocument/2006/relationships/image" Target="../media/image35.svg"/></Relationships>
</file>

<file path=ppt/diagrams/_rels/drawing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svg"/><Relationship Id="rId1" Type="http://schemas.openxmlformats.org/officeDocument/2006/relationships/image" Target="../media/image32.png"/><Relationship Id="rId4" Type="http://schemas.openxmlformats.org/officeDocument/2006/relationships/image" Target="../media/image35.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E77B85-6672-453C-8DE0-D62AF4C55552}" type="doc">
      <dgm:prSet loTypeId="urn:microsoft.com/office/officeart/2005/8/layout/default" loCatId="list" qsTypeId="urn:microsoft.com/office/officeart/2005/8/quickstyle/simple2" qsCatId="simple" csTypeId="urn:microsoft.com/office/officeart/2005/8/colors/accent2_2" csCatId="accent2" phldr="1"/>
      <dgm:spPr/>
      <dgm:t>
        <a:bodyPr/>
        <a:lstStyle/>
        <a:p>
          <a:endParaRPr lang="en-US"/>
        </a:p>
      </dgm:t>
    </dgm:pt>
    <dgm:pt modelId="{516C78AA-FD00-49E0-B9B6-97F271448390}">
      <dgm:prSet/>
      <dgm:spPr/>
      <dgm:t>
        <a:bodyPr/>
        <a:lstStyle/>
        <a:p>
          <a:r>
            <a:rPr lang="pl-PL" dirty="0">
              <a:solidFill>
                <a:schemeClr val="tx1"/>
              </a:solidFill>
            </a:rPr>
            <a:t>Praktycznie możemy liczyć się z wszystkimi rodzajami zagrożeń:</a:t>
          </a:r>
          <a:endParaRPr lang="en-US" dirty="0">
            <a:solidFill>
              <a:schemeClr val="tx1"/>
            </a:solidFill>
          </a:endParaRPr>
        </a:p>
      </dgm:t>
    </dgm:pt>
    <dgm:pt modelId="{EB9C4797-B5F2-419A-B91D-247D39831839}" type="parTrans" cxnId="{0F27E16C-F7AB-41F4-81EB-3B873AAD354F}">
      <dgm:prSet/>
      <dgm:spPr/>
      <dgm:t>
        <a:bodyPr/>
        <a:lstStyle/>
        <a:p>
          <a:endParaRPr lang="en-US"/>
        </a:p>
      </dgm:t>
    </dgm:pt>
    <dgm:pt modelId="{E9BD3235-ED36-47D8-B50B-281E60A1E9B6}" type="sibTrans" cxnId="{0F27E16C-F7AB-41F4-81EB-3B873AAD354F}">
      <dgm:prSet/>
      <dgm:spPr/>
      <dgm:t>
        <a:bodyPr/>
        <a:lstStyle/>
        <a:p>
          <a:endParaRPr lang="en-US"/>
        </a:p>
      </dgm:t>
    </dgm:pt>
    <dgm:pt modelId="{EBBDE4D8-88C5-45D1-AFBA-29FD9C0A0EF3}">
      <dgm:prSet/>
      <dgm:spPr/>
      <dgm:t>
        <a:bodyPr/>
        <a:lstStyle/>
        <a:p>
          <a:r>
            <a:rPr lang="pl-PL" b="1" dirty="0">
              <a:solidFill>
                <a:schemeClr val="tx1"/>
              </a:solidFill>
            </a:rPr>
            <a:t>naturalnymi</a:t>
          </a:r>
          <a:r>
            <a:rPr lang="pl-PL" dirty="0">
              <a:solidFill>
                <a:schemeClr val="tx1"/>
              </a:solidFill>
            </a:rPr>
            <a:t>: obfite opady śniegu, deszczu, mgły, </a:t>
          </a:r>
          <a:r>
            <a:rPr lang="pl-PL" b="0" dirty="0">
              <a:solidFill>
                <a:schemeClr val="tx1"/>
              </a:solidFill>
            </a:rPr>
            <a:t>dzikie zwierzęta  </a:t>
          </a:r>
          <a:endParaRPr lang="en-US" b="0" dirty="0">
            <a:solidFill>
              <a:schemeClr val="tx1"/>
            </a:solidFill>
          </a:endParaRPr>
        </a:p>
      </dgm:t>
    </dgm:pt>
    <dgm:pt modelId="{B55C5646-41F4-4A09-9AF1-E01CB7318F67}" type="parTrans" cxnId="{A5471D57-E925-450A-85BE-DA92FE81E641}">
      <dgm:prSet/>
      <dgm:spPr/>
      <dgm:t>
        <a:bodyPr/>
        <a:lstStyle/>
        <a:p>
          <a:endParaRPr lang="en-US"/>
        </a:p>
      </dgm:t>
    </dgm:pt>
    <dgm:pt modelId="{1C4E8040-D4AA-4803-A48B-A72ED6388728}" type="sibTrans" cxnId="{A5471D57-E925-450A-85BE-DA92FE81E641}">
      <dgm:prSet/>
      <dgm:spPr/>
      <dgm:t>
        <a:bodyPr/>
        <a:lstStyle/>
        <a:p>
          <a:endParaRPr lang="en-US"/>
        </a:p>
      </dgm:t>
    </dgm:pt>
    <dgm:pt modelId="{1DC31E0A-3343-425F-9645-DF3910ADD760}">
      <dgm:prSet/>
      <dgm:spPr/>
      <dgm:t>
        <a:bodyPr/>
        <a:lstStyle/>
        <a:p>
          <a:r>
            <a:rPr lang="pl-PL" b="1" dirty="0">
              <a:solidFill>
                <a:schemeClr val="tx1"/>
              </a:solidFill>
            </a:rPr>
            <a:t>skażenia </a:t>
          </a:r>
          <a:r>
            <a:rPr lang="pl-PL" dirty="0">
              <a:solidFill>
                <a:schemeClr val="tx1"/>
              </a:solidFill>
            </a:rPr>
            <a:t>radioaktywne, chemiczne, biologiczne itp.;</a:t>
          </a:r>
          <a:endParaRPr lang="en-US" dirty="0">
            <a:solidFill>
              <a:schemeClr val="tx1"/>
            </a:solidFill>
          </a:endParaRPr>
        </a:p>
      </dgm:t>
    </dgm:pt>
    <dgm:pt modelId="{7A42E6FB-3923-4AD2-9515-1C6CBD57D950}" type="parTrans" cxnId="{DC1480CA-7EB8-4DD4-A2C8-1E404BF1C08E}">
      <dgm:prSet/>
      <dgm:spPr/>
      <dgm:t>
        <a:bodyPr/>
        <a:lstStyle/>
        <a:p>
          <a:endParaRPr lang="en-US"/>
        </a:p>
      </dgm:t>
    </dgm:pt>
    <dgm:pt modelId="{619D87F1-AF27-492C-82ED-FEC2C9DC107D}" type="sibTrans" cxnId="{DC1480CA-7EB8-4DD4-A2C8-1E404BF1C08E}">
      <dgm:prSet/>
      <dgm:spPr/>
      <dgm:t>
        <a:bodyPr/>
        <a:lstStyle/>
        <a:p>
          <a:endParaRPr lang="en-US"/>
        </a:p>
      </dgm:t>
    </dgm:pt>
    <dgm:pt modelId="{D3EC54A5-A858-4AE0-B1E0-79C0E0CDED05}">
      <dgm:prSet/>
      <dgm:spPr/>
      <dgm:t>
        <a:bodyPr/>
        <a:lstStyle/>
        <a:p>
          <a:r>
            <a:rPr lang="pl-PL" b="1" dirty="0">
              <a:solidFill>
                <a:schemeClr val="tx1"/>
              </a:solidFill>
            </a:rPr>
            <a:t>technicznymi</a:t>
          </a:r>
          <a:r>
            <a:rPr lang="pl-PL" dirty="0">
              <a:solidFill>
                <a:schemeClr val="tx1"/>
              </a:solidFill>
            </a:rPr>
            <a:t>: katastrofy lotnicze lub awarie samolotów i </a:t>
          </a:r>
          <a:r>
            <a:rPr lang="pl-PL" dirty="0" err="1">
              <a:solidFill>
                <a:schemeClr val="tx1"/>
              </a:solidFill>
            </a:rPr>
            <a:t>sprzę</a:t>
          </a:r>
          <a:r>
            <a:rPr lang="pl-PL" dirty="0">
              <a:solidFill>
                <a:schemeClr val="tx1"/>
              </a:solidFill>
            </a:rPr>
            <a:t> tu lotniczego;</a:t>
          </a:r>
          <a:endParaRPr lang="en-US" dirty="0">
            <a:solidFill>
              <a:schemeClr val="tx1"/>
            </a:solidFill>
          </a:endParaRPr>
        </a:p>
      </dgm:t>
    </dgm:pt>
    <dgm:pt modelId="{82692F80-D93F-4011-9998-1A2EF3453CC8}" type="parTrans" cxnId="{F86B8407-9843-4B8A-B15A-7AB0E6BDC027}">
      <dgm:prSet/>
      <dgm:spPr/>
      <dgm:t>
        <a:bodyPr/>
        <a:lstStyle/>
        <a:p>
          <a:endParaRPr lang="en-US"/>
        </a:p>
      </dgm:t>
    </dgm:pt>
    <dgm:pt modelId="{60B5955C-A6DE-4242-8D6A-F9CC6E673492}" type="sibTrans" cxnId="{F86B8407-9843-4B8A-B15A-7AB0E6BDC027}">
      <dgm:prSet/>
      <dgm:spPr/>
      <dgm:t>
        <a:bodyPr/>
        <a:lstStyle/>
        <a:p>
          <a:endParaRPr lang="en-US"/>
        </a:p>
      </dgm:t>
    </dgm:pt>
    <dgm:pt modelId="{42B77694-EC4B-480E-80DB-D5489F33F989}">
      <dgm:prSet/>
      <dgm:spPr/>
      <dgm:t>
        <a:bodyPr/>
        <a:lstStyle/>
        <a:p>
          <a:r>
            <a:rPr lang="pl-PL" b="1" dirty="0">
              <a:solidFill>
                <a:schemeClr val="tx1"/>
              </a:solidFill>
            </a:rPr>
            <a:t>działaniami człowieka</a:t>
          </a:r>
          <a:r>
            <a:rPr lang="pl-PL" dirty="0">
              <a:solidFill>
                <a:schemeClr val="tx1"/>
              </a:solidFill>
            </a:rPr>
            <a:t>: sabotaż, dywersja, terroryzm.</a:t>
          </a:r>
          <a:endParaRPr lang="en-US" dirty="0">
            <a:solidFill>
              <a:schemeClr val="tx1"/>
            </a:solidFill>
          </a:endParaRPr>
        </a:p>
      </dgm:t>
    </dgm:pt>
    <dgm:pt modelId="{3EEA3855-C15C-4036-A2E1-B3DBFE7A20CE}" type="parTrans" cxnId="{373003DA-997C-43D8-93C9-937A5AAE987F}">
      <dgm:prSet/>
      <dgm:spPr/>
      <dgm:t>
        <a:bodyPr/>
        <a:lstStyle/>
        <a:p>
          <a:endParaRPr lang="en-US"/>
        </a:p>
      </dgm:t>
    </dgm:pt>
    <dgm:pt modelId="{04210710-A0C7-4572-9C12-60B949BF0FEB}" type="sibTrans" cxnId="{373003DA-997C-43D8-93C9-937A5AAE987F}">
      <dgm:prSet/>
      <dgm:spPr/>
      <dgm:t>
        <a:bodyPr/>
        <a:lstStyle/>
        <a:p>
          <a:endParaRPr lang="en-US"/>
        </a:p>
      </dgm:t>
    </dgm:pt>
    <dgm:pt modelId="{0CB5DC0F-B6C4-4CE8-B95F-3C43A4DC3C0F}" type="pres">
      <dgm:prSet presAssocID="{EBE77B85-6672-453C-8DE0-D62AF4C55552}" presName="diagram" presStyleCnt="0">
        <dgm:presLayoutVars>
          <dgm:dir/>
          <dgm:resizeHandles val="exact"/>
        </dgm:presLayoutVars>
      </dgm:prSet>
      <dgm:spPr/>
    </dgm:pt>
    <dgm:pt modelId="{804580F8-DF7A-473F-87DF-8A6B6B4626A7}" type="pres">
      <dgm:prSet presAssocID="{516C78AA-FD00-49E0-B9B6-97F271448390}" presName="node" presStyleLbl="node1" presStyleIdx="0" presStyleCnt="5">
        <dgm:presLayoutVars>
          <dgm:bulletEnabled val="1"/>
        </dgm:presLayoutVars>
      </dgm:prSet>
      <dgm:spPr/>
    </dgm:pt>
    <dgm:pt modelId="{92564ECC-AA83-4EEE-BEC3-01330EE8B0FA}" type="pres">
      <dgm:prSet presAssocID="{E9BD3235-ED36-47D8-B50B-281E60A1E9B6}" presName="sibTrans" presStyleCnt="0"/>
      <dgm:spPr/>
    </dgm:pt>
    <dgm:pt modelId="{F67ED607-3216-4D5C-9471-6A921F996072}" type="pres">
      <dgm:prSet presAssocID="{EBBDE4D8-88C5-45D1-AFBA-29FD9C0A0EF3}" presName="node" presStyleLbl="node1" presStyleIdx="1" presStyleCnt="5">
        <dgm:presLayoutVars>
          <dgm:bulletEnabled val="1"/>
        </dgm:presLayoutVars>
      </dgm:prSet>
      <dgm:spPr/>
    </dgm:pt>
    <dgm:pt modelId="{38A2694C-7A54-48AB-B29B-7D76E6199A0F}" type="pres">
      <dgm:prSet presAssocID="{1C4E8040-D4AA-4803-A48B-A72ED6388728}" presName="sibTrans" presStyleCnt="0"/>
      <dgm:spPr/>
    </dgm:pt>
    <dgm:pt modelId="{5F69184C-BE32-4550-A987-6436009C39A8}" type="pres">
      <dgm:prSet presAssocID="{1DC31E0A-3343-425F-9645-DF3910ADD760}" presName="node" presStyleLbl="node1" presStyleIdx="2" presStyleCnt="5">
        <dgm:presLayoutVars>
          <dgm:bulletEnabled val="1"/>
        </dgm:presLayoutVars>
      </dgm:prSet>
      <dgm:spPr/>
    </dgm:pt>
    <dgm:pt modelId="{8A5BD403-B378-4C42-854D-2F8C21A31F6D}" type="pres">
      <dgm:prSet presAssocID="{619D87F1-AF27-492C-82ED-FEC2C9DC107D}" presName="sibTrans" presStyleCnt="0"/>
      <dgm:spPr/>
    </dgm:pt>
    <dgm:pt modelId="{E989400C-BEC3-4D73-AF31-237FC8DB4A89}" type="pres">
      <dgm:prSet presAssocID="{D3EC54A5-A858-4AE0-B1E0-79C0E0CDED05}" presName="node" presStyleLbl="node1" presStyleIdx="3" presStyleCnt="5">
        <dgm:presLayoutVars>
          <dgm:bulletEnabled val="1"/>
        </dgm:presLayoutVars>
      </dgm:prSet>
      <dgm:spPr/>
    </dgm:pt>
    <dgm:pt modelId="{FA92FD76-C02E-4F26-86D7-E08C5B22B166}" type="pres">
      <dgm:prSet presAssocID="{60B5955C-A6DE-4242-8D6A-F9CC6E673492}" presName="sibTrans" presStyleCnt="0"/>
      <dgm:spPr/>
    </dgm:pt>
    <dgm:pt modelId="{E424C619-B4CD-4CC3-BD0F-D7069C3B8900}" type="pres">
      <dgm:prSet presAssocID="{42B77694-EC4B-480E-80DB-D5489F33F989}" presName="node" presStyleLbl="node1" presStyleIdx="4" presStyleCnt="5">
        <dgm:presLayoutVars>
          <dgm:bulletEnabled val="1"/>
        </dgm:presLayoutVars>
      </dgm:prSet>
      <dgm:spPr/>
    </dgm:pt>
  </dgm:ptLst>
  <dgm:cxnLst>
    <dgm:cxn modelId="{F86B8407-9843-4B8A-B15A-7AB0E6BDC027}" srcId="{EBE77B85-6672-453C-8DE0-D62AF4C55552}" destId="{D3EC54A5-A858-4AE0-B1E0-79C0E0CDED05}" srcOrd="3" destOrd="0" parTransId="{82692F80-D93F-4011-9998-1A2EF3453CC8}" sibTransId="{60B5955C-A6DE-4242-8D6A-F9CC6E673492}"/>
    <dgm:cxn modelId="{27286522-138A-4B9E-8D2F-EFCE0477D008}" type="presOf" srcId="{EBE77B85-6672-453C-8DE0-D62AF4C55552}" destId="{0CB5DC0F-B6C4-4CE8-B95F-3C43A4DC3C0F}" srcOrd="0" destOrd="0" presId="urn:microsoft.com/office/officeart/2005/8/layout/default"/>
    <dgm:cxn modelId="{D32ADE2C-B3B7-4177-8F5A-5C3FEA094157}" type="presOf" srcId="{516C78AA-FD00-49E0-B9B6-97F271448390}" destId="{804580F8-DF7A-473F-87DF-8A6B6B4626A7}" srcOrd="0" destOrd="0" presId="urn:microsoft.com/office/officeart/2005/8/layout/default"/>
    <dgm:cxn modelId="{80A4B72F-8A1F-44D4-AD3E-E124B2A09187}" type="presOf" srcId="{42B77694-EC4B-480E-80DB-D5489F33F989}" destId="{E424C619-B4CD-4CC3-BD0F-D7069C3B8900}" srcOrd="0" destOrd="0" presId="urn:microsoft.com/office/officeart/2005/8/layout/default"/>
    <dgm:cxn modelId="{0F27E16C-F7AB-41F4-81EB-3B873AAD354F}" srcId="{EBE77B85-6672-453C-8DE0-D62AF4C55552}" destId="{516C78AA-FD00-49E0-B9B6-97F271448390}" srcOrd="0" destOrd="0" parTransId="{EB9C4797-B5F2-419A-B91D-247D39831839}" sibTransId="{E9BD3235-ED36-47D8-B50B-281E60A1E9B6}"/>
    <dgm:cxn modelId="{A5471D57-E925-450A-85BE-DA92FE81E641}" srcId="{EBE77B85-6672-453C-8DE0-D62AF4C55552}" destId="{EBBDE4D8-88C5-45D1-AFBA-29FD9C0A0EF3}" srcOrd="1" destOrd="0" parTransId="{B55C5646-41F4-4A09-9AF1-E01CB7318F67}" sibTransId="{1C4E8040-D4AA-4803-A48B-A72ED6388728}"/>
    <dgm:cxn modelId="{C478A593-A710-4EB9-9188-762506BFDACD}" type="presOf" srcId="{D3EC54A5-A858-4AE0-B1E0-79C0E0CDED05}" destId="{E989400C-BEC3-4D73-AF31-237FC8DB4A89}" srcOrd="0" destOrd="0" presId="urn:microsoft.com/office/officeart/2005/8/layout/default"/>
    <dgm:cxn modelId="{D3999DB8-60A0-482C-846C-F6511FCEF470}" type="presOf" srcId="{1DC31E0A-3343-425F-9645-DF3910ADD760}" destId="{5F69184C-BE32-4550-A987-6436009C39A8}" srcOrd="0" destOrd="0" presId="urn:microsoft.com/office/officeart/2005/8/layout/default"/>
    <dgm:cxn modelId="{DC1480CA-7EB8-4DD4-A2C8-1E404BF1C08E}" srcId="{EBE77B85-6672-453C-8DE0-D62AF4C55552}" destId="{1DC31E0A-3343-425F-9645-DF3910ADD760}" srcOrd="2" destOrd="0" parTransId="{7A42E6FB-3923-4AD2-9515-1C6CBD57D950}" sibTransId="{619D87F1-AF27-492C-82ED-FEC2C9DC107D}"/>
    <dgm:cxn modelId="{373003DA-997C-43D8-93C9-937A5AAE987F}" srcId="{EBE77B85-6672-453C-8DE0-D62AF4C55552}" destId="{42B77694-EC4B-480E-80DB-D5489F33F989}" srcOrd="4" destOrd="0" parTransId="{3EEA3855-C15C-4036-A2E1-B3DBFE7A20CE}" sibTransId="{04210710-A0C7-4572-9C12-60B949BF0FEB}"/>
    <dgm:cxn modelId="{5EDE81F4-BCAB-4336-B67E-6C2C4224CCCA}" type="presOf" srcId="{EBBDE4D8-88C5-45D1-AFBA-29FD9C0A0EF3}" destId="{F67ED607-3216-4D5C-9471-6A921F996072}" srcOrd="0" destOrd="0" presId="urn:microsoft.com/office/officeart/2005/8/layout/default"/>
    <dgm:cxn modelId="{43A9937F-D08F-4248-91CD-4D31217E2571}" type="presParOf" srcId="{0CB5DC0F-B6C4-4CE8-B95F-3C43A4DC3C0F}" destId="{804580F8-DF7A-473F-87DF-8A6B6B4626A7}" srcOrd="0" destOrd="0" presId="urn:microsoft.com/office/officeart/2005/8/layout/default"/>
    <dgm:cxn modelId="{A0E9C2C8-D1A5-4503-AA67-588F9A5D2C89}" type="presParOf" srcId="{0CB5DC0F-B6C4-4CE8-B95F-3C43A4DC3C0F}" destId="{92564ECC-AA83-4EEE-BEC3-01330EE8B0FA}" srcOrd="1" destOrd="0" presId="urn:microsoft.com/office/officeart/2005/8/layout/default"/>
    <dgm:cxn modelId="{F4AFA539-0D67-4AA1-BC66-3BE77D225CCD}" type="presParOf" srcId="{0CB5DC0F-B6C4-4CE8-B95F-3C43A4DC3C0F}" destId="{F67ED607-3216-4D5C-9471-6A921F996072}" srcOrd="2" destOrd="0" presId="urn:microsoft.com/office/officeart/2005/8/layout/default"/>
    <dgm:cxn modelId="{4BE0DDEC-30E6-41ED-AF84-E5EB0BA0C942}" type="presParOf" srcId="{0CB5DC0F-B6C4-4CE8-B95F-3C43A4DC3C0F}" destId="{38A2694C-7A54-48AB-B29B-7D76E6199A0F}" srcOrd="3" destOrd="0" presId="urn:microsoft.com/office/officeart/2005/8/layout/default"/>
    <dgm:cxn modelId="{64964971-CC0C-4570-847B-E8EC9DA162BA}" type="presParOf" srcId="{0CB5DC0F-B6C4-4CE8-B95F-3C43A4DC3C0F}" destId="{5F69184C-BE32-4550-A987-6436009C39A8}" srcOrd="4" destOrd="0" presId="urn:microsoft.com/office/officeart/2005/8/layout/default"/>
    <dgm:cxn modelId="{C95DDA75-7D82-467B-934E-3686F70273C6}" type="presParOf" srcId="{0CB5DC0F-B6C4-4CE8-B95F-3C43A4DC3C0F}" destId="{8A5BD403-B378-4C42-854D-2F8C21A31F6D}" srcOrd="5" destOrd="0" presId="urn:microsoft.com/office/officeart/2005/8/layout/default"/>
    <dgm:cxn modelId="{F06B7021-FE14-4EE3-B15E-AEBAB9C6ECEB}" type="presParOf" srcId="{0CB5DC0F-B6C4-4CE8-B95F-3C43A4DC3C0F}" destId="{E989400C-BEC3-4D73-AF31-237FC8DB4A89}" srcOrd="6" destOrd="0" presId="urn:microsoft.com/office/officeart/2005/8/layout/default"/>
    <dgm:cxn modelId="{7CB672A9-2299-4D09-8DEC-C8E921FB8C04}" type="presParOf" srcId="{0CB5DC0F-B6C4-4CE8-B95F-3C43A4DC3C0F}" destId="{FA92FD76-C02E-4F26-86D7-E08C5B22B166}" srcOrd="7" destOrd="0" presId="urn:microsoft.com/office/officeart/2005/8/layout/default"/>
    <dgm:cxn modelId="{89D9DB37-1BAF-4434-A03F-87CB899E5457}" type="presParOf" srcId="{0CB5DC0F-B6C4-4CE8-B95F-3C43A4DC3C0F}" destId="{E424C619-B4CD-4CC3-BD0F-D7069C3B8900}"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C784BB-1AC0-4FE8-83A4-BFAC47E58143}"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229C6ECF-9B5E-43F7-AC0B-C3166B36B9C9}">
      <dgm:prSet/>
      <dgm:spPr/>
      <dgm:t>
        <a:bodyPr/>
        <a:lstStyle/>
        <a:p>
          <a:r>
            <a:rPr lang="pl-PL" b="1"/>
            <a:t>Zbigniew Michalec, Rola i zadania sztabu kryzysowego na przykładzie Międzynarodowego Portu Lotniczego „Katowice” w Pyrzowicach [w:] Komunikacja w sytuacjach kryzysowych, Katowice 2010</a:t>
          </a:r>
          <a:endParaRPr lang="en-US"/>
        </a:p>
      </dgm:t>
    </dgm:pt>
    <dgm:pt modelId="{3F989380-E4E8-4760-BDF6-F54971A2E059}" type="parTrans" cxnId="{DA186B0E-4AE2-4B8A-B2FB-2BA826ACDEE2}">
      <dgm:prSet/>
      <dgm:spPr/>
      <dgm:t>
        <a:bodyPr/>
        <a:lstStyle/>
        <a:p>
          <a:endParaRPr lang="en-US"/>
        </a:p>
      </dgm:t>
    </dgm:pt>
    <dgm:pt modelId="{D89FEB44-9E93-4EDF-83BD-072341C93941}" type="sibTrans" cxnId="{DA186B0E-4AE2-4B8A-B2FB-2BA826ACDEE2}">
      <dgm:prSet/>
      <dgm:spPr/>
      <dgm:t>
        <a:bodyPr/>
        <a:lstStyle/>
        <a:p>
          <a:endParaRPr lang="en-US"/>
        </a:p>
      </dgm:t>
    </dgm:pt>
    <dgm:pt modelId="{E1809CFD-9CEF-4920-990A-050C8BC408CD}">
      <dgm:prSet/>
      <dgm:spPr/>
      <dgm:t>
        <a:bodyPr/>
        <a:lstStyle/>
        <a:p>
          <a:r>
            <a:rPr lang="pl-PL" b="1"/>
            <a:t>Piotr Uchroński, Komunikacja służb lotniskowych w sytuacji kryzysowej [w:] Komunikacja w sytuacjach kryzysowych, Katowice 2010</a:t>
          </a:r>
          <a:endParaRPr lang="en-US"/>
        </a:p>
      </dgm:t>
    </dgm:pt>
    <dgm:pt modelId="{407C7470-CF07-4205-84B7-FF90C44B106D}" type="parTrans" cxnId="{19740F5B-937E-403D-B5B4-619DA050FEC0}">
      <dgm:prSet/>
      <dgm:spPr/>
      <dgm:t>
        <a:bodyPr/>
        <a:lstStyle/>
        <a:p>
          <a:endParaRPr lang="en-US"/>
        </a:p>
      </dgm:t>
    </dgm:pt>
    <dgm:pt modelId="{3CA2DD1D-FCD5-46DE-8353-87489DADCB1F}" type="sibTrans" cxnId="{19740F5B-937E-403D-B5B4-619DA050FEC0}">
      <dgm:prSet/>
      <dgm:spPr/>
      <dgm:t>
        <a:bodyPr/>
        <a:lstStyle/>
        <a:p>
          <a:endParaRPr lang="en-US"/>
        </a:p>
      </dgm:t>
    </dgm:pt>
    <dgm:pt modelId="{468D3FA2-4B42-4820-A43A-20C6AED76C27}" type="pres">
      <dgm:prSet presAssocID="{17C784BB-1AC0-4FE8-83A4-BFAC47E58143}" presName="root" presStyleCnt="0">
        <dgm:presLayoutVars>
          <dgm:dir/>
          <dgm:resizeHandles val="exact"/>
        </dgm:presLayoutVars>
      </dgm:prSet>
      <dgm:spPr/>
    </dgm:pt>
    <dgm:pt modelId="{A282E3EC-756A-4F5B-8B12-133A90E187D5}" type="pres">
      <dgm:prSet presAssocID="{229C6ECF-9B5E-43F7-AC0B-C3166B36B9C9}" presName="compNode" presStyleCnt="0"/>
      <dgm:spPr/>
    </dgm:pt>
    <dgm:pt modelId="{BE54A756-BB85-4364-8F23-9F776E2214AD}" type="pres">
      <dgm:prSet presAssocID="{229C6ECF-9B5E-43F7-AC0B-C3166B36B9C9}" presName="bgRect" presStyleLbl="bgShp" presStyleIdx="0" presStyleCnt="2"/>
      <dgm:spPr/>
    </dgm:pt>
    <dgm:pt modelId="{EA37790C-F394-4C28-B454-B29B1F32AA2E}" type="pres">
      <dgm:prSet presAssocID="{229C6ECF-9B5E-43F7-AC0B-C3166B36B9C9}"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Klasa"/>
        </a:ext>
      </dgm:extLst>
    </dgm:pt>
    <dgm:pt modelId="{6CEFA0DF-8BF2-4836-8E0E-B553CCDBDA93}" type="pres">
      <dgm:prSet presAssocID="{229C6ECF-9B5E-43F7-AC0B-C3166B36B9C9}" presName="spaceRect" presStyleCnt="0"/>
      <dgm:spPr/>
    </dgm:pt>
    <dgm:pt modelId="{630B5D4E-7F40-40CF-B569-F70E913AF65D}" type="pres">
      <dgm:prSet presAssocID="{229C6ECF-9B5E-43F7-AC0B-C3166B36B9C9}" presName="parTx" presStyleLbl="revTx" presStyleIdx="0" presStyleCnt="2">
        <dgm:presLayoutVars>
          <dgm:chMax val="0"/>
          <dgm:chPref val="0"/>
        </dgm:presLayoutVars>
      </dgm:prSet>
      <dgm:spPr/>
    </dgm:pt>
    <dgm:pt modelId="{0F54011E-E450-4922-B964-5DEDB29A14A0}" type="pres">
      <dgm:prSet presAssocID="{D89FEB44-9E93-4EDF-83BD-072341C93941}" presName="sibTrans" presStyleCnt="0"/>
      <dgm:spPr/>
    </dgm:pt>
    <dgm:pt modelId="{710EBC02-D729-4E38-898C-16C8BCBF1079}" type="pres">
      <dgm:prSet presAssocID="{E1809CFD-9CEF-4920-990A-050C8BC408CD}" presName="compNode" presStyleCnt="0"/>
      <dgm:spPr/>
    </dgm:pt>
    <dgm:pt modelId="{88935FE6-95F6-4546-A7E7-A7B9E76155A3}" type="pres">
      <dgm:prSet presAssocID="{E1809CFD-9CEF-4920-990A-050C8BC408CD}" presName="bgRect" presStyleLbl="bgShp" presStyleIdx="1" presStyleCnt="2"/>
      <dgm:spPr/>
    </dgm:pt>
    <dgm:pt modelId="{BE66FDF5-5CDD-45A8-8BFD-311126BABE93}" type="pres">
      <dgm:prSet presAssocID="{E1809CFD-9CEF-4920-990A-050C8BC408CD}"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Napisy"/>
        </a:ext>
      </dgm:extLst>
    </dgm:pt>
    <dgm:pt modelId="{9D2C6B52-F6E2-49E8-9572-3A967FD66A7C}" type="pres">
      <dgm:prSet presAssocID="{E1809CFD-9CEF-4920-990A-050C8BC408CD}" presName="spaceRect" presStyleCnt="0"/>
      <dgm:spPr/>
    </dgm:pt>
    <dgm:pt modelId="{49A92C0A-FE60-45E9-8D64-968F020D23D4}" type="pres">
      <dgm:prSet presAssocID="{E1809CFD-9CEF-4920-990A-050C8BC408CD}" presName="parTx" presStyleLbl="revTx" presStyleIdx="1" presStyleCnt="2">
        <dgm:presLayoutVars>
          <dgm:chMax val="0"/>
          <dgm:chPref val="0"/>
        </dgm:presLayoutVars>
      </dgm:prSet>
      <dgm:spPr/>
    </dgm:pt>
  </dgm:ptLst>
  <dgm:cxnLst>
    <dgm:cxn modelId="{DA186B0E-4AE2-4B8A-B2FB-2BA826ACDEE2}" srcId="{17C784BB-1AC0-4FE8-83A4-BFAC47E58143}" destId="{229C6ECF-9B5E-43F7-AC0B-C3166B36B9C9}" srcOrd="0" destOrd="0" parTransId="{3F989380-E4E8-4760-BDF6-F54971A2E059}" sibTransId="{D89FEB44-9E93-4EDF-83BD-072341C93941}"/>
    <dgm:cxn modelId="{16444335-1DC8-4798-9C1B-26536C9B2B6C}" type="presOf" srcId="{17C784BB-1AC0-4FE8-83A4-BFAC47E58143}" destId="{468D3FA2-4B42-4820-A43A-20C6AED76C27}" srcOrd="0" destOrd="0" presId="urn:microsoft.com/office/officeart/2018/2/layout/IconVerticalSolidList"/>
    <dgm:cxn modelId="{19740F5B-937E-403D-B5B4-619DA050FEC0}" srcId="{17C784BB-1AC0-4FE8-83A4-BFAC47E58143}" destId="{E1809CFD-9CEF-4920-990A-050C8BC408CD}" srcOrd="1" destOrd="0" parTransId="{407C7470-CF07-4205-84B7-FF90C44B106D}" sibTransId="{3CA2DD1D-FCD5-46DE-8353-87489DADCB1F}"/>
    <dgm:cxn modelId="{5EC25D91-C26A-4486-8B7B-C9C2816066AC}" type="presOf" srcId="{E1809CFD-9CEF-4920-990A-050C8BC408CD}" destId="{49A92C0A-FE60-45E9-8D64-968F020D23D4}" srcOrd="0" destOrd="0" presId="urn:microsoft.com/office/officeart/2018/2/layout/IconVerticalSolidList"/>
    <dgm:cxn modelId="{FBE019F6-ADFA-43E5-B698-FB01FCD272FC}" type="presOf" srcId="{229C6ECF-9B5E-43F7-AC0B-C3166B36B9C9}" destId="{630B5D4E-7F40-40CF-B569-F70E913AF65D}" srcOrd="0" destOrd="0" presId="urn:microsoft.com/office/officeart/2018/2/layout/IconVerticalSolidList"/>
    <dgm:cxn modelId="{74F9BFA9-B637-4311-8563-8AA1B7E50B72}" type="presParOf" srcId="{468D3FA2-4B42-4820-A43A-20C6AED76C27}" destId="{A282E3EC-756A-4F5B-8B12-133A90E187D5}" srcOrd="0" destOrd="0" presId="urn:microsoft.com/office/officeart/2018/2/layout/IconVerticalSolidList"/>
    <dgm:cxn modelId="{C0738774-63AE-48AD-AF6C-011CC9238B12}" type="presParOf" srcId="{A282E3EC-756A-4F5B-8B12-133A90E187D5}" destId="{BE54A756-BB85-4364-8F23-9F776E2214AD}" srcOrd="0" destOrd="0" presId="urn:microsoft.com/office/officeart/2018/2/layout/IconVerticalSolidList"/>
    <dgm:cxn modelId="{012F6992-5620-4D32-8D61-E6D0BD0118AE}" type="presParOf" srcId="{A282E3EC-756A-4F5B-8B12-133A90E187D5}" destId="{EA37790C-F394-4C28-B454-B29B1F32AA2E}" srcOrd="1" destOrd="0" presId="urn:microsoft.com/office/officeart/2018/2/layout/IconVerticalSolidList"/>
    <dgm:cxn modelId="{A9B7BC42-F450-45AF-AAE8-0C76DCBB00E5}" type="presParOf" srcId="{A282E3EC-756A-4F5B-8B12-133A90E187D5}" destId="{6CEFA0DF-8BF2-4836-8E0E-B553CCDBDA93}" srcOrd="2" destOrd="0" presId="urn:microsoft.com/office/officeart/2018/2/layout/IconVerticalSolidList"/>
    <dgm:cxn modelId="{6B0398E2-C283-4241-8A28-2313A6197F44}" type="presParOf" srcId="{A282E3EC-756A-4F5B-8B12-133A90E187D5}" destId="{630B5D4E-7F40-40CF-B569-F70E913AF65D}" srcOrd="3" destOrd="0" presId="urn:microsoft.com/office/officeart/2018/2/layout/IconVerticalSolidList"/>
    <dgm:cxn modelId="{08C5D972-A4AB-4B11-A422-A56DFFB1CED1}" type="presParOf" srcId="{468D3FA2-4B42-4820-A43A-20C6AED76C27}" destId="{0F54011E-E450-4922-B964-5DEDB29A14A0}" srcOrd="1" destOrd="0" presId="urn:microsoft.com/office/officeart/2018/2/layout/IconVerticalSolidList"/>
    <dgm:cxn modelId="{01BF1921-549E-449A-B5D3-3D0EDAF6EE2A}" type="presParOf" srcId="{468D3FA2-4B42-4820-A43A-20C6AED76C27}" destId="{710EBC02-D729-4E38-898C-16C8BCBF1079}" srcOrd="2" destOrd="0" presId="urn:microsoft.com/office/officeart/2018/2/layout/IconVerticalSolidList"/>
    <dgm:cxn modelId="{0808F030-640C-4482-BA0B-74473CED9F07}" type="presParOf" srcId="{710EBC02-D729-4E38-898C-16C8BCBF1079}" destId="{88935FE6-95F6-4546-A7E7-A7B9E76155A3}" srcOrd="0" destOrd="0" presId="urn:microsoft.com/office/officeart/2018/2/layout/IconVerticalSolidList"/>
    <dgm:cxn modelId="{3066DDF9-A406-42B2-A9E3-8314D6B2A126}" type="presParOf" srcId="{710EBC02-D729-4E38-898C-16C8BCBF1079}" destId="{BE66FDF5-5CDD-45A8-8BFD-311126BABE93}" srcOrd="1" destOrd="0" presId="urn:microsoft.com/office/officeart/2018/2/layout/IconVerticalSolidList"/>
    <dgm:cxn modelId="{53CE9C82-2791-4014-AA07-AC73370089A1}" type="presParOf" srcId="{710EBC02-D729-4E38-898C-16C8BCBF1079}" destId="{9D2C6B52-F6E2-49E8-9572-3A967FD66A7C}" srcOrd="2" destOrd="0" presId="urn:microsoft.com/office/officeart/2018/2/layout/IconVerticalSolidList"/>
    <dgm:cxn modelId="{153AB21A-A687-4136-845A-FDE83A251988}" type="presParOf" srcId="{710EBC02-D729-4E38-898C-16C8BCBF1079}" destId="{49A92C0A-FE60-45E9-8D64-968F020D23D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4580F8-DF7A-473F-87DF-8A6B6B4626A7}">
      <dsp:nvSpPr>
        <dsp:cNvPr id="0" name=""/>
        <dsp:cNvSpPr/>
      </dsp:nvSpPr>
      <dsp:spPr>
        <a:xfrm>
          <a:off x="0" y="584923"/>
          <a:ext cx="2700119" cy="162007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pl-PL" sz="2200" kern="1200" dirty="0">
              <a:solidFill>
                <a:schemeClr val="tx1"/>
              </a:solidFill>
            </a:rPr>
            <a:t>Praktycznie możemy liczyć się z wszystkimi rodzajami zagrożeń:</a:t>
          </a:r>
          <a:endParaRPr lang="en-US" sz="2200" kern="1200" dirty="0">
            <a:solidFill>
              <a:schemeClr val="tx1"/>
            </a:solidFill>
          </a:endParaRPr>
        </a:p>
      </dsp:txBody>
      <dsp:txXfrm>
        <a:off x="0" y="584923"/>
        <a:ext cx="2700119" cy="1620071"/>
      </dsp:txXfrm>
    </dsp:sp>
    <dsp:sp modelId="{F67ED607-3216-4D5C-9471-6A921F996072}">
      <dsp:nvSpPr>
        <dsp:cNvPr id="0" name=""/>
        <dsp:cNvSpPr/>
      </dsp:nvSpPr>
      <dsp:spPr>
        <a:xfrm>
          <a:off x="2970131" y="584923"/>
          <a:ext cx="2700119" cy="162007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pl-PL" sz="2200" b="1" kern="1200" dirty="0">
              <a:solidFill>
                <a:schemeClr val="tx1"/>
              </a:solidFill>
            </a:rPr>
            <a:t>naturalnymi</a:t>
          </a:r>
          <a:r>
            <a:rPr lang="pl-PL" sz="2200" kern="1200" dirty="0">
              <a:solidFill>
                <a:schemeClr val="tx1"/>
              </a:solidFill>
            </a:rPr>
            <a:t>: obfite opady śniegu, deszczu, mgły, </a:t>
          </a:r>
          <a:r>
            <a:rPr lang="pl-PL" sz="2200" b="0" kern="1200" dirty="0">
              <a:solidFill>
                <a:schemeClr val="tx1"/>
              </a:solidFill>
            </a:rPr>
            <a:t>dzikie zwierzęta  </a:t>
          </a:r>
          <a:endParaRPr lang="en-US" sz="2200" b="0" kern="1200" dirty="0">
            <a:solidFill>
              <a:schemeClr val="tx1"/>
            </a:solidFill>
          </a:endParaRPr>
        </a:p>
      </dsp:txBody>
      <dsp:txXfrm>
        <a:off x="2970131" y="584923"/>
        <a:ext cx="2700119" cy="1620071"/>
      </dsp:txXfrm>
    </dsp:sp>
    <dsp:sp modelId="{5F69184C-BE32-4550-A987-6436009C39A8}">
      <dsp:nvSpPr>
        <dsp:cNvPr id="0" name=""/>
        <dsp:cNvSpPr/>
      </dsp:nvSpPr>
      <dsp:spPr>
        <a:xfrm>
          <a:off x="5940262" y="584923"/>
          <a:ext cx="2700119" cy="162007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pl-PL" sz="2200" b="1" kern="1200" dirty="0">
              <a:solidFill>
                <a:schemeClr val="tx1"/>
              </a:solidFill>
            </a:rPr>
            <a:t>skażenia </a:t>
          </a:r>
          <a:r>
            <a:rPr lang="pl-PL" sz="2200" kern="1200" dirty="0">
              <a:solidFill>
                <a:schemeClr val="tx1"/>
              </a:solidFill>
            </a:rPr>
            <a:t>radioaktywne, chemiczne, biologiczne itp.;</a:t>
          </a:r>
          <a:endParaRPr lang="en-US" sz="2200" kern="1200" dirty="0">
            <a:solidFill>
              <a:schemeClr val="tx1"/>
            </a:solidFill>
          </a:endParaRPr>
        </a:p>
      </dsp:txBody>
      <dsp:txXfrm>
        <a:off x="5940262" y="584923"/>
        <a:ext cx="2700119" cy="1620071"/>
      </dsp:txXfrm>
    </dsp:sp>
    <dsp:sp modelId="{E989400C-BEC3-4D73-AF31-237FC8DB4A89}">
      <dsp:nvSpPr>
        <dsp:cNvPr id="0" name=""/>
        <dsp:cNvSpPr/>
      </dsp:nvSpPr>
      <dsp:spPr>
        <a:xfrm>
          <a:off x="1485065" y="2475006"/>
          <a:ext cx="2700119" cy="162007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pl-PL" sz="2200" b="1" kern="1200" dirty="0">
              <a:solidFill>
                <a:schemeClr val="tx1"/>
              </a:solidFill>
            </a:rPr>
            <a:t>technicznymi</a:t>
          </a:r>
          <a:r>
            <a:rPr lang="pl-PL" sz="2200" kern="1200" dirty="0">
              <a:solidFill>
                <a:schemeClr val="tx1"/>
              </a:solidFill>
            </a:rPr>
            <a:t>: katastrofy lotnicze lub awarie samolotów i </a:t>
          </a:r>
          <a:r>
            <a:rPr lang="pl-PL" sz="2200" kern="1200" dirty="0" err="1">
              <a:solidFill>
                <a:schemeClr val="tx1"/>
              </a:solidFill>
            </a:rPr>
            <a:t>sprzę</a:t>
          </a:r>
          <a:r>
            <a:rPr lang="pl-PL" sz="2200" kern="1200" dirty="0">
              <a:solidFill>
                <a:schemeClr val="tx1"/>
              </a:solidFill>
            </a:rPr>
            <a:t> tu lotniczego;</a:t>
          </a:r>
          <a:endParaRPr lang="en-US" sz="2200" kern="1200" dirty="0">
            <a:solidFill>
              <a:schemeClr val="tx1"/>
            </a:solidFill>
          </a:endParaRPr>
        </a:p>
      </dsp:txBody>
      <dsp:txXfrm>
        <a:off x="1485065" y="2475006"/>
        <a:ext cx="2700119" cy="1620071"/>
      </dsp:txXfrm>
    </dsp:sp>
    <dsp:sp modelId="{E424C619-B4CD-4CC3-BD0F-D7069C3B8900}">
      <dsp:nvSpPr>
        <dsp:cNvPr id="0" name=""/>
        <dsp:cNvSpPr/>
      </dsp:nvSpPr>
      <dsp:spPr>
        <a:xfrm>
          <a:off x="4455196" y="2475006"/>
          <a:ext cx="2700119" cy="162007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pl-PL" sz="2200" b="1" kern="1200" dirty="0">
              <a:solidFill>
                <a:schemeClr val="tx1"/>
              </a:solidFill>
            </a:rPr>
            <a:t>działaniami człowieka</a:t>
          </a:r>
          <a:r>
            <a:rPr lang="pl-PL" sz="2200" kern="1200" dirty="0">
              <a:solidFill>
                <a:schemeClr val="tx1"/>
              </a:solidFill>
            </a:rPr>
            <a:t>: sabotaż, dywersja, terroryzm.</a:t>
          </a:r>
          <a:endParaRPr lang="en-US" sz="2200" kern="1200" dirty="0">
            <a:solidFill>
              <a:schemeClr val="tx1"/>
            </a:solidFill>
          </a:endParaRPr>
        </a:p>
      </dsp:txBody>
      <dsp:txXfrm>
        <a:off x="4455196" y="2475006"/>
        <a:ext cx="2700119" cy="16200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54A756-BB85-4364-8F23-9F776E2214AD}">
      <dsp:nvSpPr>
        <dsp:cNvPr id="0" name=""/>
        <dsp:cNvSpPr/>
      </dsp:nvSpPr>
      <dsp:spPr>
        <a:xfrm>
          <a:off x="0" y="760500"/>
          <a:ext cx="8640382" cy="140400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A37790C-F394-4C28-B454-B29B1F32AA2E}">
      <dsp:nvSpPr>
        <dsp:cNvPr id="0" name=""/>
        <dsp:cNvSpPr/>
      </dsp:nvSpPr>
      <dsp:spPr>
        <a:xfrm>
          <a:off x="424710" y="1076400"/>
          <a:ext cx="772200" cy="7722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30B5D4E-7F40-40CF-B569-F70E913AF65D}">
      <dsp:nvSpPr>
        <dsp:cNvPr id="0" name=""/>
        <dsp:cNvSpPr/>
      </dsp:nvSpPr>
      <dsp:spPr>
        <a:xfrm>
          <a:off x="1621620" y="760500"/>
          <a:ext cx="7018761" cy="140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l" defTabSz="844550">
            <a:lnSpc>
              <a:spcPct val="90000"/>
            </a:lnSpc>
            <a:spcBef>
              <a:spcPct val="0"/>
            </a:spcBef>
            <a:spcAft>
              <a:spcPct val="35000"/>
            </a:spcAft>
            <a:buNone/>
          </a:pPr>
          <a:r>
            <a:rPr lang="pl-PL" sz="1900" b="1" kern="1200"/>
            <a:t>Zbigniew Michalec, Rola i zadania sztabu kryzysowego na przykładzie Międzynarodowego Portu Lotniczego „Katowice” w Pyrzowicach [w:] Komunikacja w sytuacjach kryzysowych, Katowice 2010</a:t>
          </a:r>
          <a:endParaRPr lang="en-US" sz="1900" kern="1200"/>
        </a:p>
      </dsp:txBody>
      <dsp:txXfrm>
        <a:off x="1621620" y="760500"/>
        <a:ext cx="7018761" cy="1404000"/>
      </dsp:txXfrm>
    </dsp:sp>
    <dsp:sp modelId="{88935FE6-95F6-4546-A7E7-A7B9E76155A3}">
      <dsp:nvSpPr>
        <dsp:cNvPr id="0" name=""/>
        <dsp:cNvSpPr/>
      </dsp:nvSpPr>
      <dsp:spPr>
        <a:xfrm>
          <a:off x="0" y="2515501"/>
          <a:ext cx="8640382" cy="140400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66FDF5-5CDD-45A8-8BFD-311126BABE93}">
      <dsp:nvSpPr>
        <dsp:cNvPr id="0" name=""/>
        <dsp:cNvSpPr/>
      </dsp:nvSpPr>
      <dsp:spPr>
        <a:xfrm>
          <a:off x="424710" y="2831401"/>
          <a:ext cx="772200" cy="7722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9A92C0A-FE60-45E9-8D64-968F020D23D4}">
      <dsp:nvSpPr>
        <dsp:cNvPr id="0" name=""/>
        <dsp:cNvSpPr/>
      </dsp:nvSpPr>
      <dsp:spPr>
        <a:xfrm>
          <a:off x="1621620" y="2515501"/>
          <a:ext cx="7018761" cy="140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l" defTabSz="844550">
            <a:lnSpc>
              <a:spcPct val="90000"/>
            </a:lnSpc>
            <a:spcBef>
              <a:spcPct val="0"/>
            </a:spcBef>
            <a:spcAft>
              <a:spcPct val="35000"/>
            </a:spcAft>
            <a:buNone/>
          </a:pPr>
          <a:r>
            <a:rPr lang="pl-PL" sz="1900" b="1" kern="1200"/>
            <a:t>Piotr Uchroński, Komunikacja służb lotniskowych w sytuacji kryzysowej [w:] Komunikacja w sytuacjach kryzysowych, Katowice 2010</a:t>
          </a:r>
          <a:endParaRPr lang="en-US" sz="1900" kern="1200"/>
        </a:p>
      </dsp:txBody>
      <dsp:txXfrm>
        <a:off x="1621620" y="2515501"/>
        <a:ext cx="7018761" cy="140400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EEFF2B-0721-7148-92D1-1650B5B78E9F}" type="datetimeFigureOut">
              <a:rPr lang="pl-PL" smtClean="0"/>
              <a:t>23.06.2025</a:t>
            </a:fld>
            <a:endParaRPr lang="pl-PL"/>
          </a:p>
        </p:txBody>
      </p:sp>
      <p:sp>
        <p:nvSpPr>
          <p:cNvPr id="4" name="Symbol zastępczy obrazu slajdu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02B4DB-5212-AD42-B2C1-BD19AC94D45E}" type="slidenum">
              <a:rPr lang="pl-PL" smtClean="0"/>
              <a:t>‹#›</a:t>
            </a:fld>
            <a:endParaRPr lang="pl-PL"/>
          </a:p>
        </p:txBody>
      </p:sp>
    </p:spTree>
    <p:extLst>
      <p:ext uri="{BB962C8B-B14F-4D97-AF65-F5344CB8AC3E}">
        <p14:creationId xmlns:p14="http://schemas.microsoft.com/office/powerpoint/2010/main" val="1192773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Źródła obrazka: </a:t>
            </a:r>
            <a:r>
              <a:rPr lang="pl-PL" dirty="0" err="1"/>
              <a:t>https</a:t>
            </a:r>
            <a:r>
              <a:rPr lang="pl-PL" dirty="0"/>
              <a:t>://</a:t>
            </a:r>
            <a:r>
              <a:rPr lang="pl-PL" dirty="0" err="1"/>
              <a:t>podroze.onet.pl</a:t>
            </a:r>
            <a:r>
              <a:rPr lang="pl-PL" dirty="0"/>
              <a:t>/polska/</a:t>
            </a:r>
            <a:r>
              <a:rPr lang="pl-PL" dirty="0" err="1"/>
              <a:t>slaskie</a:t>
            </a:r>
            <a:r>
              <a:rPr lang="pl-PL" dirty="0"/>
              <a:t>/</a:t>
            </a:r>
            <a:r>
              <a:rPr lang="pl-PL" dirty="0" err="1"/>
              <a:t>lotnisko-katowice-pyrzowice-nowy-terminal</a:t>
            </a:r>
            <a:r>
              <a:rPr lang="pl-PL" dirty="0"/>
              <a:t>/</a:t>
            </a:r>
            <a:r>
              <a:rPr lang="pl-PL" dirty="0" err="1"/>
              <a:t>pdl7xc8</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2</a:t>
            </a:fld>
            <a:endParaRPr lang="pl-PL"/>
          </a:p>
        </p:txBody>
      </p:sp>
    </p:spTree>
    <p:extLst>
      <p:ext uri="{BB962C8B-B14F-4D97-AF65-F5344CB8AC3E}">
        <p14:creationId xmlns:p14="http://schemas.microsoft.com/office/powerpoint/2010/main" val="332230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obrazka: </a:t>
            </a:r>
            <a:r>
              <a:rPr lang="pl-PL" dirty="0" err="1"/>
              <a:t>https</a:t>
            </a:r>
            <a:r>
              <a:rPr lang="pl-PL" dirty="0"/>
              <a:t>://</a:t>
            </a:r>
            <a:r>
              <a:rPr lang="pl-PL" dirty="0" err="1"/>
              <a:t>www.slazag.pl</a:t>
            </a:r>
            <a:r>
              <a:rPr lang="pl-PL" dirty="0"/>
              <a:t>/40-tysiecy-ton-frachtu-w-2022-pyrzowice-liderem-wsrod-trzynastu-regionalnych-lotnisk-w-polsce-to-bedzie-rekordowy-rok-pod-wzgledem-ruchu-cargo</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5</a:t>
            </a:fld>
            <a:endParaRPr lang="pl-PL"/>
          </a:p>
        </p:txBody>
      </p:sp>
    </p:spTree>
    <p:extLst>
      <p:ext uri="{BB962C8B-B14F-4D97-AF65-F5344CB8AC3E}">
        <p14:creationId xmlns:p14="http://schemas.microsoft.com/office/powerpoint/2010/main" val="17915823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obrazka: </a:t>
            </a:r>
            <a:r>
              <a:rPr lang="pl-PL" dirty="0" err="1"/>
              <a:t>https</a:t>
            </a:r>
            <a:r>
              <a:rPr lang="pl-PL" dirty="0"/>
              <a:t>://</a:t>
            </a:r>
            <a:r>
              <a:rPr lang="pl-PL" dirty="0" err="1"/>
              <a:t>www.bankier.pl</a:t>
            </a:r>
            <a:r>
              <a:rPr lang="pl-PL" dirty="0"/>
              <a:t>/</a:t>
            </a:r>
            <a:r>
              <a:rPr lang="pl-PL" dirty="0" err="1"/>
              <a:t>wiadomosc</a:t>
            </a:r>
            <a:r>
              <a:rPr lang="pl-PL" dirty="0"/>
              <a:t>/Znow-chaos-na-lotnisku-Schiphol-KLM-odwoluje-kilkadziesiat-lotow-8408243.html</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23</a:t>
            </a:fld>
            <a:endParaRPr lang="pl-PL"/>
          </a:p>
        </p:txBody>
      </p:sp>
    </p:spTree>
    <p:extLst>
      <p:ext uri="{BB962C8B-B14F-4D97-AF65-F5344CB8AC3E}">
        <p14:creationId xmlns:p14="http://schemas.microsoft.com/office/powerpoint/2010/main" val="3878403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Źródło obrazka: </a:t>
            </a:r>
            <a:r>
              <a:rPr lang="pl-PL" dirty="0" err="1"/>
              <a:t>https</a:t>
            </a:r>
            <a:r>
              <a:rPr lang="pl-PL" dirty="0"/>
              <a:t>://</a:t>
            </a:r>
            <a:r>
              <a:rPr lang="pl-PL" dirty="0" err="1"/>
              <a:t>www.portalsamorzadowy.pl</a:t>
            </a:r>
            <a:r>
              <a:rPr lang="pl-PL" dirty="0"/>
              <a:t>/gospodarka-komunalna/lotnisko-katowice-obsluzylo-we-wrzesniu-blisko-400-tys-pasazerow,319210.html</a:t>
            </a:r>
            <a:endParaRPr lang="en-GB" dirty="0"/>
          </a:p>
        </p:txBody>
      </p:sp>
      <p:sp>
        <p:nvSpPr>
          <p:cNvPr id="4" name="Symbol zastępczy numeru slajdu 3"/>
          <p:cNvSpPr>
            <a:spLocks noGrp="1"/>
          </p:cNvSpPr>
          <p:nvPr>
            <p:ph type="sldNum" sz="quarter" idx="5"/>
          </p:nvPr>
        </p:nvSpPr>
        <p:spPr/>
        <p:txBody>
          <a:bodyPr/>
          <a:lstStyle/>
          <a:p>
            <a:fld id="{2C02B4DB-5212-AD42-B2C1-BD19AC94D45E}" type="slidenum">
              <a:rPr lang="pl-PL" smtClean="0"/>
              <a:t>34</a:t>
            </a:fld>
            <a:endParaRPr lang="pl-PL"/>
          </a:p>
        </p:txBody>
      </p:sp>
    </p:spTree>
    <p:extLst>
      <p:ext uri="{BB962C8B-B14F-4D97-AF65-F5344CB8AC3E}">
        <p14:creationId xmlns:p14="http://schemas.microsoft.com/office/powerpoint/2010/main" val="93970159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image" Target="../media/image4.png"/><Relationship Id="rId16"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długi tytuł)">
    <p:spTree>
      <p:nvGrpSpPr>
        <p:cNvPr id="1" name=""/>
        <p:cNvGrpSpPr/>
        <p:nvPr/>
      </p:nvGrpSpPr>
      <p:grpSpPr>
        <a:xfrm>
          <a:off x="0" y="0"/>
          <a:ext cx="0" cy="0"/>
          <a:chOff x="0" y="0"/>
          <a:chExt cx="0" cy="0"/>
        </a:xfrm>
      </p:grpSpPr>
      <p:sp>
        <p:nvSpPr>
          <p:cNvPr id="9" name="Prostokąt 8">
            <a:extLst>
              <a:ext uri="{FF2B5EF4-FFF2-40B4-BE49-F238E27FC236}">
                <a16:creationId xmlns:a16="http://schemas.microsoft.com/office/drawing/2014/main" id="{A63EBD56-4A88-4F5C-BEAF-A33740721C44}"/>
              </a:ext>
            </a:extLst>
          </p:cNvPr>
          <p:cNvSpPr/>
          <p:nvPr userDrawn="1"/>
        </p:nvSpPr>
        <p:spPr>
          <a:xfrm>
            <a:off x="1026613" y="1973818"/>
            <a:ext cx="8639675" cy="4326381"/>
          </a:xfrm>
          <a:prstGeom prst="rect">
            <a:avLst/>
          </a:prstGeom>
          <a:solidFill>
            <a:srgbClr val="A6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Prostokąt 10">
            <a:extLst>
              <a:ext uri="{FF2B5EF4-FFF2-40B4-BE49-F238E27FC236}">
                <a16:creationId xmlns:a16="http://schemas.microsoft.com/office/drawing/2014/main" id="{48CDFE25-4437-7188-EA7B-7D9DAD502275}"/>
              </a:ext>
            </a:extLst>
          </p:cNvPr>
          <p:cNvSpPr/>
          <p:nvPr userDrawn="1"/>
        </p:nvSpPr>
        <p:spPr>
          <a:xfrm>
            <a:off x="1" y="0"/>
            <a:ext cx="4986337" cy="269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13" name="Obraz 12" descr="Obraz zawierający tekst&#10;&#10;Opis wygenerowany automatycznie">
            <a:extLst>
              <a:ext uri="{FF2B5EF4-FFF2-40B4-BE49-F238E27FC236}">
                <a16:creationId xmlns:a16="http://schemas.microsoft.com/office/drawing/2014/main" id="{49D1ECBE-9DB2-9B2A-CE8F-84EF95EA48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6760" y="1973818"/>
            <a:ext cx="3959225" cy="720090"/>
          </a:xfrm>
          <a:prstGeom prst="rect">
            <a:avLst/>
          </a:prstGeom>
        </p:spPr>
      </p:pic>
      <p:pic>
        <p:nvPicPr>
          <p:cNvPr id="14" name="Obraz 13">
            <a:extLst>
              <a:ext uri="{FF2B5EF4-FFF2-40B4-BE49-F238E27FC236}">
                <a16:creationId xmlns:a16="http://schemas.microsoft.com/office/drawing/2014/main" id="{2B41AD81-079D-B212-C8B7-9A9D3BEE5179}"/>
              </a:ext>
            </a:extLst>
          </p:cNvPr>
          <p:cNvPicPr>
            <a:picLocks noChangeAspect="1"/>
          </p:cNvPicPr>
          <p:nvPr userDrawn="1"/>
        </p:nvPicPr>
        <p:blipFill>
          <a:blip r:embed="rId3">
            <a:alphaModFix amt="55000"/>
            <a:extLst>
              <a:ext uri="{28A0092B-C50C-407E-A947-70E740481C1C}">
                <a14:useLocalDpi xmlns:a14="http://schemas.microsoft.com/office/drawing/2010/main" val="0"/>
              </a:ext>
            </a:extLst>
          </a:blip>
          <a:stretch>
            <a:fillRect/>
          </a:stretch>
        </p:blipFill>
        <p:spPr>
          <a:xfrm>
            <a:off x="597632" y="540402"/>
            <a:ext cx="1080000" cy="1080000"/>
          </a:xfrm>
          <a:prstGeom prst="rect">
            <a:avLst/>
          </a:prstGeom>
        </p:spPr>
      </p:pic>
      <p:pic>
        <p:nvPicPr>
          <p:cNvPr id="15" name="Obraz 14">
            <a:extLst>
              <a:ext uri="{FF2B5EF4-FFF2-40B4-BE49-F238E27FC236}">
                <a16:creationId xmlns:a16="http://schemas.microsoft.com/office/drawing/2014/main" id="{0A433181-6EED-44B3-4822-4AF9E6BA906A}"/>
              </a:ext>
            </a:extLst>
          </p:cNvPr>
          <p:cNvPicPr>
            <a:picLocks noChangeAspect="1"/>
          </p:cNvPicPr>
          <p:nvPr userDrawn="1"/>
        </p:nvPicPr>
        <p:blipFill>
          <a:blip r:embed="rId4">
            <a:alphaModFix amt="55000"/>
            <a:extLst>
              <a:ext uri="{28A0092B-C50C-407E-A947-70E740481C1C}">
                <a14:useLocalDpi xmlns:a14="http://schemas.microsoft.com/office/drawing/2010/main" val="0"/>
              </a:ext>
            </a:extLst>
          </a:blip>
          <a:stretch>
            <a:fillRect/>
          </a:stretch>
        </p:blipFill>
        <p:spPr>
          <a:xfrm>
            <a:off x="2105788" y="540402"/>
            <a:ext cx="1080000" cy="1080000"/>
          </a:xfrm>
          <a:prstGeom prst="rect">
            <a:avLst/>
          </a:prstGeom>
        </p:spPr>
      </p:pic>
      <p:pic>
        <p:nvPicPr>
          <p:cNvPr id="16" name="Obraz 15">
            <a:extLst>
              <a:ext uri="{FF2B5EF4-FFF2-40B4-BE49-F238E27FC236}">
                <a16:creationId xmlns:a16="http://schemas.microsoft.com/office/drawing/2014/main" id="{276322E5-6025-7EA2-67FB-9F57E9210052}"/>
              </a:ext>
            </a:extLst>
          </p:cNvPr>
          <p:cNvPicPr>
            <a:picLocks noChangeAspect="1"/>
          </p:cNvPicPr>
          <p:nvPr userDrawn="1"/>
        </p:nvPicPr>
        <p:blipFill>
          <a:blip r:embed="rId5">
            <a:alphaModFix amt="55000"/>
            <a:extLst>
              <a:ext uri="{28A0092B-C50C-407E-A947-70E740481C1C}">
                <a14:useLocalDpi xmlns:a14="http://schemas.microsoft.com/office/drawing/2010/main" val="0"/>
              </a:ext>
            </a:extLst>
          </a:blip>
          <a:stretch>
            <a:fillRect/>
          </a:stretch>
        </p:blipFill>
        <p:spPr>
          <a:xfrm>
            <a:off x="3613944" y="540402"/>
            <a:ext cx="1080000" cy="1080000"/>
          </a:xfrm>
          <a:prstGeom prst="rect">
            <a:avLst/>
          </a:prstGeom>
        </p:spPr>
      </p:pic>
      <p:sp>
        <p:nvSpPr>
          <p:cNvPr id="2" name="Title 1"/>
          <p:cNvSpPr>
            <a:spLocks noGrp="1"/>
          </p:cNvSpPr>
          <p:nvPr>
            <p:ph type="ctrTitle"/>
          </p:nvPr>
        </p:nvSpPr>
        <p:spPr>
          <a:xfrm>
            <a:off x="1385877" y="3059113"/>
            <a:ext cx="7920115" cy="1107677"/>
          </a:xfrm>
        </p:spPr>
        <p:txBody>
          <a:bodyPr anchor="t" anchorCtr="0">
            <a:normAutofit/>
          </a:bodyPr>
          <a:lstStyle>
            <a:lvl1pPr algn="l">
              <a:lnSpc>
                <a:spcPts val="4000"/>
              </a:lnSpc>
              <a:defRPr sz="3200"/>
            </a:lvl1pPr>
          </a:lstStyle>
          <a:p>
            <a:r>
              <a:rPr lang="pl-PL"/>
              <a:t>Kliknij, aby edytować styl</a:t>
            </a:r>
            <a:endParaRPr lang="en-US" dirty="0"/>
          </a:p>
        </p:txBody>
      </p:sp>
      <p:sp>
        <p:nvSpPr>
          <p:cNvPr id="3" name="Subtitle 2"/>
          <p:cNvSpPr>
            <a:spLocks noGrp="1"/>
          </p:cNvSpPr>
          <p:nvPr>
            <p:ph type="subTitle" idx="1"/>
          </p:nvPr>
        </p:nvSpPr>
        <p:spPr>
          <a:xfrm>
            <a:off x="1385888" y="4861794"/>
            <a:ext cx="7920037" cy="1080000"/>
          </a:xfrm>
        </p:spPr>
        <p:txBody>
          <a:bodyPr>
            <a:normAutofit/>
          </a:bodyPr>
          <a:lstStyle>
            <a:lvl1pPr marL="0" indent="0" algn="l">
              <a:lnSpc>
                <a:spcPts val="3500"/>
              </a:lnSpc>
              <a:buNone/>
              <a:defRPr sz="2800" b="1">
                <a:solidFill>
                  <a:schemeClr val="tx2"/>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pl-PL"/>
              <a:t>Kliknij, aby edytować styl wzorca podtytułu</a:t>
            </a:r>
            <a:endParaRPr lang="en-US" dirty="0"/>
          </a:p>
        </p:txBody>
      </p:sp>
      <p:sp>
        <p:nvSpPr>
          <p:cNvPr id="4" name="Date Placeholder 3"/>
          <p:cNvSpPr>
            <a:spLocks noGrp="1"/>
          </p:cNvSpPr>
          <p:nvPr>
            <p:ph type="dt" sz="half" idx="10"/>
          </p:nvPr>
        </p:nvSpPr>
        <p:spPr>
          <a:xfrm>
            <a:off x="7865356" y="540402"/>
            <a:ext cx="1799844" cy="349114"/>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D2A3D249-6366-4532-95C2-9DDC07D17B44}" type="datetime1">
              <a:rPr lang="pl-PL" smtClean="0"/>
              <a:t>23.06.2025</a:t>
            </a:fld>
            <a:endParaRPr lang="pl-PL" dirty="0"/>
          </a:p>
        </p:txBody>
      </p:sp>
      <p:pic>
        <p:nvPicPr>
          <p:cNvPr id="8" name="Obraz 7">
            <a:extLst>
              <a:ext uri="{FF2B5EF4-FFF2-40B4-BE49-F238E27FC236}">
                <a16:creationId xmlns:a16="http://schemas.microsoft.com/office/drawing/2014/main" id="{500FFCFA-D3A4-40A4-E76C-99575547246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a:extLst>
              <a:ext uri="{FF2B5EF4-FFF2-40B4-BE49-F238E27FC236}">
                <a16:creationId xmlns:a16="http://schemas.microsoft.com/office/drawing/2014/main" id="{DC91A070-16DB-C0E1-0B7B-93924541A6E7}"/>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a:extLst>
              <a:ext uri="{FF2B5EF4-FFF2-40B4-BE49-F238E27FC236}">
                <a16:creationId xmlns:a16="http://schemas.microsoft.com/office/drawing/2014/main" id="{AB280FEF-799B-B9CA-10D2-815DA71DA238}"/>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spTree>
    <p:extLst>
      <p:ext uri="{BB962C8B-B14F-4D97-AF65-F5344CB8AC3E}">
        <p14:creationId xmlns:p14="http://schemas.microsoft.com/office/powerpoint/2010/main" val="4255767286"/>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lajd końcowy">
    <p:spTree>
      <p:nvGrpSpPr>
        <p:cNvPr id="1" name=""/>
        <p:cNvGrpSpPr/>
        <p:nvPr/>
      </p:nvGrpSpPr>
      <p:grpSpPr>
        <a:xfrm>
          <a:off x="0" y="0"/>
          <a:ext cx="0" cy="0"/>
          <a:chOff x="0" y="0"/>
          <a:chExt cx="0" cy="0"/>
        </a:xfrm>
      </p:grpSpPr>
      <p:sp>
        <p:nvSpPr>
          <p:cNvPr id="12" name="Prostokąt 11">
            <a:extLst>
              <a:ext uri="{FF2B5EF4-FFF2-40B4-BE49-F238E27FC236}">
                <a16:creationId xmlns:a16="http://schemas.microsoft.com/office/drawing/2014/main" id="{F8E39A3A-22D6-B8ED-2F58-16F69704FFAA}"/>
              </a:ext>
            </a:extLst>
          </p:cNvPr>
          <p:cNvSpPr/>
          <p:nvPr userDrawn="1"/>
        </p:nvSpPr>
        <p:spPr>
          <a:xfrm>
            <a:off x="2465388" y="4500563"/>
            <a:ext cx="8226426" cy="1799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Symbol zastępczy obrazu 10">
            <a:extLst>
              <a:ext uri="{FF2B5EF4-FFF2-40B4-BE49-F238E27FC236}">
                <a16:creationId xmlns:a16="http://schemas.microsoft.com/office/drawing/2014/main" id="{A760FD32-D539-3290-0E5F-1B5EF08EB2F0}"/>
              </a:ext>
            </a:extLst>
          </p:cNvPr>
          <p:cNvSpPr>
            <a:spLocks noGrp="1"/>
          </p:cNvSpPr>
          <p:nvPr>
            <p:ph type="pic" sz="quarter" idx="10"/>
          </p:nvPr>
        </p:nvSpPr>
        <p:spPr>
          <a:xfrm>
            <a:off x="1025525" y="0"/>
            <a:ext cx="8640763" cy="5221288"/>
          </a:xfrm>
          <a:custGeom>
            <a:avLst/>
            <a:gdLst>
              <a:gd name="connsiteX0" fmla="*/ 0 w 8640763"/>
              <a:gd name="connsiteY0" fmla="*/ 0 h 5221288"/>
              <a:gd name="connsiteX1" fmla="*/ 8640763 w 8640763"/>
              <a:gd name="connsiteY1" fmla="*/ 0 h 5221288"/>
              <a:gd name="connsiteX2" fmla="*/ 8640763 w 8640763"/>
              <a:gd name="connsiteY2" fmla="*/ 4500563 h 5221288"/>
              <a:gd name="connsiteX3" fmla="*/ 1439863 w 8640763"/>
              <a:gd name="connsiteY3" fmla="*/ 4500563 h 5221288"/>
              <a:gd name="connsiteX4" fmla="*/ 1439863 w 8640763"/>
              <a:gd name="connsiteY4" fmla="*/ 5221288 h 5221288"/>
              <a:gd name="connsiteX5" fmla="*/ 0 w 8640763"/>
              <a:gd name="connsiteY5" fmla="*/ 5221288 h 522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40763" h="5221288">
                <a:moveTo>
                  <a:pt x="0" y="0"/>
                </a:moveTo>
                <a:lnTo>
                  <a:pt x="8640763" y="0"/>
                </a:lnTo>
                <a:lnTo>
                  <a:pt x="8640763" y="4500563"/>
                </a:lnTo>
                <a:lnTo>
                  <a:pt x="1439863" y="4500563"/>
                </a:lnTo>
                <a:lnTo>
                  <a:pt x="1439863" y="5221288"/>
                </a:lnTo>
                <a:lnTo>
                  <a:pt x="0" y="522128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a:t>Kliknij ikonę, aby dodać obraz</a:t>
            </a:r>
            <a:endParaRPr lang="pl-PL" dirty="0"/>
          </a:p>
        </p:txBody>
      </p:sp>
      <p:pic>
        <p:nvPicPr>
          <p:cNvPr id="7" name="Obraz 6" descr="Obraz zawierający tekst&#10;&#10;Opis wygenerowany automatycznie">
            <a:extLst>
              <a:ext uri="{FF2B5EF4-FFF2-40B4-BE49-F238E27FC236}">
                <a16:creationId xmlns:a16="http://schemas.microsoft.com/office/drawing/2014/main" id="{3B4B8A84-3D08-244B-BF5B-6E361D1A74B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66975" y="4500563"/>
            <a:ext cx="3959225" cy="720090"/>
          </a:xfrm>
          <a:prstGeom prst="rect">
            <a:avLst/>
          </a:prstGeom>
        </p:spPr>
      </p:pic>
      <p:sp>
        <p:nvSpPr>
          <p:cNvPr id="2" name="Tytuł 1">
            <a:extLst>
              <a:ext uri="{FF2B5EF4-FFF2-40B4-BE49-F238E27FC236}">
                <a16:creationId xmlns:a16="http://schemas.microsoft.com/office/drawing/2014/main" id="{C3C397EF-E780-3941-A190-8FF660EE9016}"/>
              </a:ext>
            </a:extLst>
          </p:cNvPr>
          <p:cNvSpPr>
            <a:spLocks noGrp="1"/>
          </p:cNvSpPr>
          <p:nvPr>
            <p:ph type="title"/>
          </p:nvPr>
        </p:nvSpPr>
        <p:spPr>
          <a:xfrm>
            <a:off x="2825750" y="5593629"/>
            <a:ext cx="7559675" cy="705572"/>
          </a:xfrm>
        </p:spPr>
        <p:txBody>
          <a:bodyPr/>
          <a:lstStyle/>
          <a:p>
            <a:r>
              <a:rPr lang="pl-PL"/>
              <a:t>Kliknij, aby edytować styl</a:t>
            </a:r>
            <a:endParaRPr lang="pl-PL" dirty="0"/>
          </a:p>
        </p:txBody>
      </p:sp>
      <p:pic>
        <p:nvPicPr>
          <p:cNvPr id="8" name="Obraz 7" descr="znak Funduszy Europejskich">
            <a:extLst>
              <a:ext uri="{FF2B5EF4-FFF2-40B4-BE49-F238E27FC236}">
                <a16:creationId xmlns:a16="http://schemas.microsoft.com/office/drawing/2014/main" id="{BFD80FA4-66E0-3049-A92A-085F431CEB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9" name="Obraz 8" descr="flaga Unii Europejskie z dopiskiem dofinansowane przez Unię Europejską">
            <a:extLst>
              <a:ext uri="{FF2B5EF4-FFF2-40B4-BE49-F238E27FC236}">
                <a16:creationId xmlns:a16="http://schemas.microsoft.com/office/drawing/2014/main" id="{695F0183-048A-AF46-A850-8C265BFACC2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0" name="Obraz 9" descr="barwy RP">
            <a:extLst>
              <a:ext uri="{FF2B5EF4-FFF2-40B4-BE49-F238E27FC236}">
                <a16:creationId xmlns:a16="http://schemas.microsoft.com/office/drawing/2014/main" id="{875F5C9C-57CB-134D-A405-3BC05A23D85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spTree>
    <p:extLst>
      <p:ext uri="{BB962C8B-B14F-4D97-AF65-F5344CB8AC3E}">
        <p14:creationId xmlns:p14="http://schemas.microsoft.com/office/powerpoint/2010/main" val="2785084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Slajd tytułowy (długi tytuł)">
    <p:spTree>
      <p:nvGrpSpPr>
        <p:cNvPr id="1" name=""/>
        <p:cNvGrpSpPr/>
        <p:nvPr/>
      </p:nvGrpSpPr>
      <p:grpSpPr>
        <a:xfrm>
          <a:off x="0" y="0"/>
          <a:ext cx="0" cy="0"/>
          <a:chOff x="0" y="0"/>
          <a:chExt cx="0" cy="0"/>
        </a:xfrm>
      </p:grpSpPr>
      <p:sp>
        <p:nvSpPr>
          <p:cNvPr id="9" name="Prostokąt 8">
            <a:extLst>
              <a:ext uri="{FF2B5EF4-FFF2-40B4-BE49-F238E27FC236}">
                <a16:creationId xmlns:a16="http://schemas.microsoft.com/office/drawing/2014/main" id="{A63EBD56-4A88-4F5C-BEAF-A33740721C44}"/>
              </a:ext>
            </a:extLst>
          </p:cNvPr>
          <p:cNvSpPr/>
          <p:nvPr userDrawn="1"/>
        </p:nvSpPr>
        <p:spPr>
          <a:xfrm>
            <a:off x="1025525" y="1983572"/>
            <a:ext cx="8640763" cy="4316627"/>
          </a:xfrm>
          <a:prstGeom prst="rect">
            <a:avLst/>
          </a:prstGeom>
          <a:solidFill>
            <a:srgbClr val="A6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Prostokąt 10">
            <a:extLst>
              <a:ext uri="{FF2B5EF4-FFF2-40B4-BE49-F238E27FC236}">
                <a16:creationId xmlns:a16="http://schemas.microsoft.com/office/drawing/2014/main" id="{48CDFE25-4437-7188-EA7B-7D9DAD502275}"/>
              </a:ext>
              <a:ext uri="{C183D7F6-B498-43B3-948B-1728B52AA6E4}">
                <adec:decorative xmlns:adec="http://schemas.microsoft.com/office/drawing/2017/decorative" val="1"/>
              </a:ext>
            </a:extLst>
          </p:cNvPr>
          <p:cNvSpPr/>
          <p:nvPr userDrawn="1"/>
        </p:nvSpPr>
        <p:spPr>
          <a:xfrm>
            <a:off x="1" y="0"/>
            <a:ext cx="4986337" cy="269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13" name="Obraz 12" descr="Obraz zawierający tekst&#10;&#10;Opis wygenerowany automatycznie">
            <a:extLst>
              <a:ext uri="{FF2B5EF4-FFF2-40B4-BE49-F238E27FC236}">
                <a16:creationId xmlns:a16="http://schemas.microsoft.com/office/drawing/2014/main" id="{49D1ECBE-9DB2-9B2A-CE8F-84EF95EA48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5525" y="1983572"/>
            <a:ext cx="3959225" cy="720090"/>
          </a:xfrm>
          <a:prstGeom prst="rect">
            <a:avLst/>
          </a:prstGeom>
        </p:spPr>
      </p:pic>
      <p:sp>
        <p:nvSpPr>
          <p:cNvPr id="2" name="Title 1"/>
          <p:cNvSpPr>
            <a:spLocks noGrp="1"/>
          </p:cNvSpPr>
          <p:nvPr>
            <p:ph type="ctrTitle"/>
          </p:nvPr>
        </p:nvSpPr>
        <p:spPr>
          <a:xfrm>
            <a:off x="1385877" y="3070227"/>
            <a:ext cx="7920115" cy="1087764"/>
          </a:xfrm>
        </p:spPr>
        <p:txBody>
          <a:bodyPr anchor="t" anchorCtr="0">
            <a:normAutofit/>
          </a:bodyPr>
          <a:lstStyle>
            <a:lvl1pPr algn="l">
              <a:lnSpc>
                <a:spcPts val="4000"/>
              </a:lnSpc>
              <a:defRPr sz="3200"/>
            </a:lvl1pPr>
          </a:lstStyle>
          <a:p>
            <a:r>
              <a:rPr lang="pl-PL"/>
              <a:t>Kliknij, aby edytować styl</a:t>
            </a:r>
            <a:endParaRPr lang="en-US" dirty="0"/>
          </a:p>
        </p:txBody>
      </p:sp>
      <p:sp>
        <p:nvSpPr>
          <p:cNvPr id="3" name="Subtitle 2"/>
          <p:cNvSpPr>
            <a:spLocks noGrp="1"/>
          </p:cNvSpPr>
          <p:nvPr>
            <p:ph type="subTitle" idx="1"/>
          </p:nvPr>
        </p:nvSpPr>
        <p:spPr>
          <a:xfrm>
            <a:off x="1385888" y="4861794"/>
            <a:ext cx="7920037" cy="1080000"/>
          </a:xfrm>
        </p:spPr>
        <p:txBody>
          <a:bodyPr>
            <a:normAutofit/>
          </a:bodyPr>
          <a:lstStyle>
            <a:lvl1pPr marL="0" indent="0" algn="l">
              <a:lnSpc>
                <a:spcPts val="3500"/>
              </a:lnSpc>
              <a:buNone/>
              <a:defRPr sz="2800" b="1">
                <a:solidFill>
                  <a:schemeClr val="tx2"/>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pl-PL"/>
              <a:t>Kliknij, aby edytować styl wzorca podtytułu</a:t>
            </a:r>
            <a:endParaRPr lang="en-US" dirty="0"/>
          </a:p>
        </p:txBody>
      </p:sp>
      <p:sp>
        <p:nvSpPr>
          <p:cNvPr id="4" name="Date Placeholder 3"/>
          <p:cNvSpPr>
            <a:spLocks noGrp="1"/>
          </p:cNvSpPr>
          <p:nvPr>
            <p:ph type="dt" sz="half" idx="10"/>
          </p:nvPr>
        </p:nvSpPr>
        <p:spPr>
          <a:xfrm>
            <a:off x="7865356" y="540402"/>
            <a:ext cx="1799844" cy="349114"/>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68EEE8EE-D7CF-4F1D-849B-3E54D1DD80B0}" type="datetime1">
              <a:rPr lang="pl-PL" smtClean="0"/>
              <a:t>23.06.2025</a:t>
            </a:fld>
            <a:endParaRPr lang="pl-PL" dirty="0"/>
          </a:p>
        </p:txBody>
      </p:sp>
      <p:pic>
        <p:nvPicPr>
          <p:cNvPr id="8" name="Obraz 7" descr="logo Funduszy Europejskich">
            <a:extLst>
              <a:ext uri="{FF2B5EF4-FFF2-40B4-BE49-F238E27FC236}">
                <a16:creationId xmlns:a16="http://schemas.microsoft.com/office/drawing/2014/main" id="{500FFCFA-D3A4-40A4-E76C-99575547246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descr="flaga Unii Europejskiej z dopiskiem dofinansowane przez Unię Europejską">
            <a:extLst>
              <a:ext uri="{FF2B5EF4-FFF2-40B4-BE49-F238E27FC236}">
                <a16:creationId xmlns:a16="http://schemas.microsoft.com/office/drawing/2014/main" id="{DC91A070-16DB-C0E1-0B7B-93924541A6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descr="barwy RP">
            <a:extLst>
              <a:ext uri="{FF2B5EF4-FFF2-40B4-BE49-F238E27FC236}">
                <a16:creationId xmlns:a16="http://schemas.microsoft.com/office/drawing/2014/main" id="{AB280FEF-799B-B9CA-10D2-815DA71DA23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pic>
        <p:nvPicPr>
          <p:cNvPr id="6" name="Obraz 5">
            <a:extLst>
              <a:ext uri="{FF2B5EF4-FFF2-40B4-BE49-F238E27FC236}">
                <a16:creationId xmlns:a16="http://schemas.microsoft.com/office/drawing/2014/main" id="{039E0742-6ADE-F448-8437-7F591E1D07FA}"/>
              </a:ext>
            </a:extLst>
          </p:cNvPr>
          <p:cNvPicPr>
            <a:picLocks noChangeAspect="1"/>
          </p:cNvPicPr>
          <p:nvPr userDrawn="1"/>
        </p:nvPicPr>
        <p:blipFill>
          <a:blip r:embed="rId6">
            <a:alphaModFix amt="55000"/>
            <a:extLst>
              <a:ext uri="{28A0092B-C50C-407E-A947-70E740481C1C}">
                <a14:useLocalDpi xmlns:a14="http://schemas.microsoft.com/office/drawing/2010/main" val="0"/>
              </a:ext>
            </a:extLst>
          </a:blip>
          <a:stretch>
            <a:fillRect/>
          </a:stretch>
        </p:blipFill>
        <p:spPr>
          <a:xfrm>
            <a:off x="652757" y="1244366"/>
            <a:ext cx="381000" cy="381000"/>
          </a:xfrm>
          <a:prstGeom prst="rect">
            <a:avLst/>
          </a:prstGeom>
        </p:spPr>
      </p:pic>
      <p:pic>
        <p:nvPicPr>
          <p:cNvPr id="17" name="Obraz 16">
            <a:extLst>
              <a:ext uri="{FF2B5EF4-FFF2-40B4-BE49-F238E27FC236}">
                <a16:creationId xmlns:a16="http://schemas.microsoft.com/office/drawing/2014/main" id="{F60567DB-D582-D44E-A6AD-12B2B5F1FE7B}"/>
              </a:ext>
            </a:extLst>
          </p:cNvPr>
          <p:cNvPicPr>
            <a:picLocks noChangeAspect="1"/>
          </p:cNvPicPr>
          <p:nvPr userDrawn="1"/>
        </p:nvPicPr>
        <p:blipFill>
          <a:blip r:embed="rId7">
            <a:alphaModFix amt="55000"/>
            <a:extLst>
              <a:ext uri="{28A0092B-C50C-407E-A947-70E740481C1C}">
                <a14:useLocalDpi xmlns:a14="http://schemas.microsoft.com/office/drawing/2010/main" val="0"/>
              </a:ext>
            </a:extLst>
          </a:blip>
          <a:stretch>
            <a:fillRect/>
          </a:stretch>
        </p:blipFill>
        <p:spPr>
          <a:xfrm>
            <a:off x="1365250" y="545866"/>
            <a:ext cx="381000" cy="381000"/>
          </a:xfrm>
          <a:prstGeom prst="rect">
            <a:avLst/>
          </a:prstGeom>
        </p:spPr>
      </p:pic>
      <p:pic>
        <p:nvPicPr>
          <p:cNvPr id="19" name="Obraz 18">
            <a:extLst>
              <a:ext uri="{FF2B5EF4-FFF2-40B4-BE49-F238E27FC236}">
                <a16:creationId xmlns:a16="http://schemas.microsoft.com/office/drawing/2014/main" id="{39EEE39C-033E-F640-8C4C-E23D91BEA336}"/>
              </a:ext>
            </a:extLst>
          </p:cNvPr>
          <p:cNvPicPr>
            <a:picLocks noChangeAspect="1"/>
          </p:cNvPicPr>
          <p:nvPr userDrawn="1"/>
        </p:nvPicPr>
        <p:blipFill>
          <a:blip r:embed="rId8">
            <a:alphaModFix amt="55000"/>
            <a:extLst>
              <a:ext uri="{28A0092B-C50C-407E-A947-70E740481C1C}">
                <a14:useLocalDpi xmlns:a14="http://schemas.microsoft.com/office/drawing/2010/main" val="0"/>
              </a:ext>
            </a:extLst>
          </a:blip>
          <a:stretch>
            <a:fillRect/>
          </a:stretch>
        </p:blipFill>
        <p:spPr>
          <a:xfrm>
            <a:off x="1380511" y="1244366"/>
            <a:ext cx="381000" cy="381000"/>
          </a:xfrm>
          <a:prstGeom prst="rect">
            <a:avLst/>
          </a:prstGeom>
        </p:spPr>
      </p:pic>
      <p:pic>
        <p:nvPicPr>
          <p:cNvPr id="21" name="Obraz 20">
            <a:extLst>
              <a:ext uri="{FF2B5EF4-FFF2-40B4-BE49-F238E27FC236}">
                <a16:creationId xmlns:a16="http://schemas.microsoft.com/office/drawing/2014/main" id="{C169AC8E-96EA-1048-803E-97D6CEE5E102}"/>
              </a:ext>
            </a:extLst>
          </p:cNvPr>
          <p:cNvPicPr>
            <a:picLocks noChangeAspect="1"/>
          </p:cNvPicPr>
          <p:nvPr userDrawn="1"/>
        </p:nvPicPr>
        <p:blipFill>
          <a:blip r:embed="rId9">
            <a:alphaModFix amt="55000"/>
            <a:extLst>
              <a:ext uri="{28A0092B-C50C-407E-A947-70E740481C1C}">
                <a14:useLocalDpi xmlns:a14="http://schemas.microsoft.com/office/drawing/2010/main" val="0"/>
              </a:ext>
            </a:extLst>
          </a:blip>
          <a:stretch>
            <a:fillRect/>
          </a:stretch>
        </p:blipFill>
        <p:spPr>
          <a:xfrm>
            <a:off x="4265786" y="538288"/>
            <a:ext cx="381000" cy="381000"/>
          </a:xfrm>
          <a:prstGeom prst="rect">
            <a:avLst/>
          </a:prstGeom>
        </p:spPr>
      </p:pic>
      <p:pic>
        <p:nvPicPr>
          <p:cNvPr id="23" name="Obraz 22">
            <a:extLst>
              <a:ext uri="{FF2B5EF4-FFF2-40B4-BE49-F238E27FC236}">
                <a16:creationId xmlns:a16="http://schemas.microsoft.com/office/drawing/2014/main" id="{D5D90F56-CFD2-1A40-B479-B556FC2D370D}"/>
              </a:ext>
            </a:extLst>
          </p:cNvPr>
          <p:cNvPicPr>
            <a:picLocks noChangeAspect="1"/>
          </p:cNvPicPr>
          <p:nvPr userDrawn="1"/>
        </p:nvPicPr>
        <p:blipFill>
          <a:blip r:embed="rId10">
            <a:alphaModFix amt="55000"/>
            <a:extLst>
              <a:ext uri="{28A0092B-C50C-407E-A947-70E740481C1C}">
                <a14:useLocalDpi xmlns:a14="http://schemas.microsoft.com/office/drawing/2010/main" val="0"/>
              </a:ext>
            </a:extLst>
          </a:blip>
          <a:stretch>
            <a:fillRect/>
          </a:stretch>
        </p:blipFill>
        <p:spPr>
          <a:xfrm>
            <a:off x="644525" y="545866"/>
            <a:ext cx="381000" cy="381000"/>
          </a:xfrm>
          <a:prstGeom prst="rect">
            <a:avLst/>
          </a:prstGeom>
        </p:spPr>
      </p:pic>
      <p:pic>
        <p:nvPicPr>
          <p:cNvPr id="25" name="Obraz 24">
            <a:extLst>
              <a:ext uri="{FF2B5EF4-FFF2-40B4-BE49-F238E27FC236}">
                <a16:creationId xmlns:a16="http://schemas.microsoft.com/office/drawing/2014/main" id="{48E96C1A-FA5C-A24F-9872-8608B9B3BC4F}"/>
              </a:ext>
            </a:extLst>
          </p:cNvPr>
          <p:cNvPicPr>
            <a:picLocks noChangeAspect="1"/>
          </p:cNvPicPr>
          <p:nvPr userDrawn="1"/>
        </p:nvPicPr>
        <p:blipFill>
          <a:blip r:embed="rId11">
            <a:alphaModFix amt="55000"/>
            <a:extLst>
              <a:ext uri="{28A0092B-C50C-407E-A947-70E740481C1C}">
                <a14:useLocalDpi xmlns:a14="http://schemas.microsoft.com/office/drawing/2010/main" val="0"/>
              </a:ext>
            </a:extLst>
          </a:blip>
          <a:stretch>
            <a:fillRect/>
          </a:stretch>
        </p:blipFill>
        <p:spPr>
          <a:xfrm>
            <a:off x="2104293" y="1254829"/>
            <a:ext cx="381000" cy="381000"/>
          </a:xfrm>
          <a:prstGeom prst="rect">
            <a:avLst/>
          </a:prstGeom>
        </p:spPr>
      </p:pic>
      <p:pic>
        <p:nvPicPr>
          <p:cNvPr id="27" name="Obraz 26">
            <a:extLst>
              <a:ext uri="{FF2B5EF4-FFF2-40B4-BE49-F238E27FC236}">
                <a16:creationId xmlns:a16="http://schemas.microsoft.com/office/drawing/2014/main" id="{28B2440F-CBE5-784D-ADC8-E797F64F472B}"/>
              </a:ext>
            </a:extLst>
          </p:cNvPr>
          <p:cNvPicPr>
            <a:picLocks noChangeAspect="1"/>
          </p:cNvPicPr>
          <p:nvPr userDrawn="1"/>
        </p:nvPicPr>
        <p:blipFill>
          <a:blip r:embed="rId12">
            <a:alphaModFix amt="55000"/>
            <a:extLst>
              <a:ext uri="{28A0092B-C50C-407E-A947-70E740481C1C}">
                <a14:useLocalDpi xmlns:a14="http://schemas.microsoft.com/office/drawing/2010/main" val="0"/>
              </a:ext>
            </a:extLst>
          </a:blip>
          <a:stretch>
            <a:fillRect/>
          </a:stretch>
        </p:blipFill>
        <p:spPr>
          <a:xfrm>
            <a:off x="2814637" y="543567"/>
            <a:ext cx="381000" cy="381000"/>
          </a:xfrm>
          <a:prstGeom prst="rect">
            <a:avLst/>
          </a:prstGeom>
        </p:spPr>
      </p:pic>
      <p:pic>
        <p:nvPicPr>
          <p:cNvPr id="29" name="Obraz 28">
            <a:extLst>
              <a:ext uri="{FF2B5EF4-FFF2-40B4-BE49-F238E27FC236}">
                <a16:creationId xmlns:a16="http://schemas.microsoft.com/office/drawing/2014/main" id="{1C717A0E-10D0-FA43-BF65-49909BDCEAFA}"/>
              </a:ext>
            </a:extLst>
          </p:cNvPr>
          <p:cNvPicPr>
            <a:picLocks noChangeAspect="1"/>
          </p:cNvPicPr>
          <p:nvPr userDrawn="1"/>
        </p:nvPicPr>
        <p:blipFill>
          <a:blip r:embed="rId13">
            <a:alphaModFix amt="55000"/>
            <a:extLst>
              <a:ext uri="{28A0092B-C50C-407E-A947-70E740481C1C}">
                <a14:useLocalDpi xmlns:a14="http://schemas.microsoft.com/office/drawing/2010/main" val="0"/>
              </a:ext>
            </a:extLst>
          </a:blip>
          <a:stretch>
            <a:fillRect/>
          </a:stretch>
        </p:blipFill>
        <p:spPr>
          <a:xfrm>
            <a:off x="3537018" y="535269"/>
            <a:ext cx="381000" cy="381000"/>
          </a:xfrm>
          <a:prstGeom prst="rect">
            <a:avLst/>
          </a:prstGeom>
        </p:spPr>
      </p:pic>
      <p:pic>
        <p:nvPicPr>
          <p:cNvPr id="31" name="Obraz 30">
            <a:extLst>
              <a:ext uri="{FF2B5EF4-FFF2-40B4-BE49-F238E27FC236}">
                <a16:creationId xmlns:a16="http://schemas.microsoft.com/office/drawing/2014/main" id="{A2891D6F-956C-9342-B2BB-C701A5BC5154}"/>
              </a:ext>
            </a:extLst>
          </p:cNvPr>
          <p:cNvPicPr>
            <a:picLocks noChangeAspect="1"/>
          </p:cNvPicPr>
          <p:nvPr userDrawn="1"/>
        </p:nvPicPr>
        <p:blipFill>
          <a:blip r:embed="rId14">
            <a:alphaModFix amt="55000"/>
            <a:extLst>
              <a:ext uri="{28A0092B-C50C-407E-A947-70E740481C1C}">
                <a14:useLocalDpi xmlns:a14="http://schemas.microsoft.com/office/drawing/2010/main" val="0"/>
              </a:ext>
            </a:extLst>
          </a:blip>
          <a:stretch>
            <a:fillRect/>
          </a:stretch>
        </p:blipFill>
        <p:spPr>
          <a:xfrm>
            <a:off x="2092256" y="531095"/>
            <a:ext cx="381000" cy="381000"/>
          </a:xfrm>
          <a:prstGeom prst="rect">
            <a:avLst/>
          </a:prstGeom>
        </p:spPr>
      </p:pic>
      <p:pic>
        <p:nvPicPr>
          <p:cNvPr id="33" name="Obraz 32">
            <a:extLst>
              <a:ext uri="{FF2B5EF4-FFF2-40B4-BE49-F238E27FC236}">
                <a16:creationId xmlns:a16="http://schemas.microsoft.com/office/drawing/2014/main" id="{7DE0C268-A93E-1C47-9AA3-10F1F10D0971}"/>
              </a:ext>
            </a:extLst>
          </p:cNvPr>
          <p:cNvPicPr>
            <a:picLocks noChangeAspect="1"/>
          </p:cNvPicPr>
          <p:nvPr userDrawn="1"/>
        </p:nvPicPr>
        <p:blipFill>
          <a:blip r:embed="rId15">
            <a:alphaModFix amt="55000"/>
            <a:extLst>
              <a:ext uri="{28A0092B-C50C-407E-A947-70E740481C1C}">
                <a14:useLocalDpi xmlns:a14="http://schemas.microsoft.com/office/drawing/2010/main" val="0"/>
              </a:ext>
            </a:extLst>
          </a:blip>
          <a:stretch>
            <a:fillRect/>
          </a:stretch>
        </p:blipFill>
        <p:spPr>
          <a:xfrm>
            <a:off x="3534802" y="1251987"/>
            <a:ext cx="381000" cy="381000"/>
          </a:xfrm>
          <a:prstGeom prst="rect">
            <a:avLst/>
          </a:prstGeom>
        </p:spPr>
      </p:pic>
      <p:pic>
        <p:nvPicPr>
          <p:cNvPr id="35" name="Obraz 34">
            <a:extLst>
              <a:ext uri="{FF2B5EF4-FFF2-40B4-BE49-F238E27FC236}">
                <a16:creationId xmlns:a16="http://schemas.microsoft.com/office/drawing/2014/main" id="{45508241-FE91-D847-8686-4F72BD314220}"/>
              </a:ext>
            </a:extLst>
          </p:cNvPr>
          <p:cNvPicPr>
            <a:picLocks noChangeAspect="1"/>
          </p:cNvPicPr>
          <p:nvPr userDrawn="1"/>
        </p:nvPicPr>
        <p:blipFill>
          <a:blip r:embed="rId16">
            <a:alphaModFix amt="55000"/>
            <a:extLst>
              <a:ext uri="{28A0092B-C50C-407E-A947-70E740481C1C}">
                <a14:useLocalDpi xmlns:a14="http://schemas.microsoft.com/office/drawing/2010/main" val="0"/>
              </a:ext>
            </a:extLst>
          </a:blip>
          <a:stretch>
            <a:fillRect/>
          </a:stretch>
        </p:blipFill>
        <p:spPr>
          <a:xfrm>
            <a:off x="4265613" y="1250549"/>
            <a:ext cx="381000" cy="381000"/>
          </a:xfrm>
          <a:prstGeom prst="rect">
            <a:avLst/>
          </a:prstGeom>
        </p:spPr>
      </p:pic>
      <p:pic>
        <p:nvPicPr>
          <p:cNvPr id="37" name="Obraz 36">
            <a:extLst>
              <a:ext uri="{FF2B5EF4-FFF2-40B4-BE49-F238E27FC236}">
                <a16:creationId xmlns:a16="http://schemas.microsoft.com/office/drawing/2014/main" id="{EB9A3203-260A-FA4A-9526-A6276A5756DA}"/>
              </a:ext>
            </a:extLst>
          </p:cNvPr>
          <p:cNvPicPr>
            <a:picLocks noChangeAspect="1"/>
          </p:cNvPicPr>
          <p:nvPr userDrawn="1"/>
        </p:nvPicPr>
        <p:blipFill>
          <a:blip r:embed="rId17">
            <a:alphaModFix amt="55000"/>
            <a:extLst>
              <a:ext uri="{28A0092B-C50C-407E-A947-70E740481C1C}">
                <a14:useLocalDpi xmlns:a14="http://schemas.microsoft.com/office/drawing/2010/main" val="0"/>
              </a:ext>
            </a:extLst>
          </a:blip>
          <a:stretch>
            <a:fillRect/>
          </a:stretch>
        </p:blipFill>
        <p:spPr>
          <a:xfrm>
            <a:off x="2814637" y="1250549"/>
            <a:ext cx="381000" cy="381000"/>
          </a:xfrm>
          <a:prstGeom prst="rect">
            <a:avLst/>
          </a:prstGeom>
        </p:spPr>
      </p:pic>
    </p:spTree>
    <p:extLst>
      <p:ext uri="{BB962C8B-B14F-4D97-AF65-F5344CB8AC3E}">
        <p14:creationId xmlns:p14="http://schemas.microsoft.com/office/powerpoint/2010/main" val="3586026018"/>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lajd tytułowy (krótki tytuł)">
    <p:spTree>
      <p:nvGrpSpPr>
        <p:cNvPr id="1" name=""/>
        <p:cNvGrpSpPr/>
        <p:nvPr/>
      </p:nvGrpSpPr>
      <p:grpSpPr>
        <a:xfrm>
          <a:off x="0" y="0"/>
          <a:ext cx="0" cy="0"/>
          <a:chOff x="0" y="0"/>
          <a:chExt cx="0" cy="0"/>
        </a:xfrm>
      </p:grpSpPr>
      <p:sp>
        <p:nvSpPr>
          <p:cNvPr id="17" name="Symbol zastępczy obrazu 16">
            <a:extLst>
              <a:ext uri="{FF2B5EF4-FFF2-40B4-BE49-F238E27FC236}">
                <a16:creationId xmlns:a16="http://schemas.microsoft.com/office/drawing/2014/main" id="{69383BDA-94B1-6FB6-27E3-0CC3DEDF5AF5}"/>
              </a:ext>
            </a:extLst>
          </p:cNvPr>
          <p:cNvSpPr>
            <a:spLocks noGrp="1"/>
          </p:cNvSpPr>
          <p:nvPr>
            <p:ph type="pic" sz="quarter" idx="11"/>
          </p:nvPr>
        </p:nvSpPr>
        <p:spPr>
          <a:xfrm>
            <a:off x="0" y="0"/>
            <a:ext cx="6784975" cy="5221288"/>
          </a:xfrm>
          <a:custGeom>
            <a:avLst/>
            <a:gdLst>
              <a:gd name="connsiteX0" fmla="*/ 0 w 6784975"/>
              <a:gd name="connsiteY0" fmla="*/ 0 h 5221288"/>
              <a:gd name="connsiteX1" fmla="*/ 6784975 w 6784975"/>
              <a:gd name="connsiteY1" fmla="*/ 0 h 5221288"/>
              <a:gd name="connsiteX2" fmla="*/ 6784975 w 6784975"/>
              <a:gd name="connsiteY2" fmla="*/ 4500563 h 5221288"/>
              <a:gd name="connsiteX3" fmla="*/ 2825750 w 6784975"/>
              <a:gd name="connsiteY3" fmla="*/ 4500563 h 5221288"/>
              <a:gd name="connsiteX4" fmla="*/ 2825750 w 6784975"/>
              <a:gd name="connsiteY4" fmla="*/ 5221288 h 5221288"/>
              <a:gd name="connsiteX5" fmla="*/ 0 w 6784975"/>
              <a:gd name="connsiteY5" fmla="*/ 5221288 h 522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84975" h="5221288">
                <a:moveTo>
                  <a:pt x="0" y="0"/>
                </a:moveTo>
                <a:lnTo>
                  <a:pt x="6784975" y="0"/>
                </a:lnTo>
                <a:lnTo>
                  <a:pt x="6784975" y="4500563"/>
                </a:lnTo>
                <a:lnTo>
                  <a:pt x="2825750" y="4500563"/>
                </a:lnTo>
                <a:lnTo>
                  <a:pt x="2825750" y="5221288"/>
                </a:lnTo>
                <a:lnTo>
                  <a:pt x="0" y="522128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dirty="0"/>
              <a:t>Kliknij ikonę, aby dodać obraz</a:t>
            </a:r>
          </a:p>
        </p:txBody>
      </p:sp>
      <p:sp>
        <p:nvSpPr>
          <p:cNvPr id="13" name="Prostokąt 12">
            <a:extLst>
              <a:ext uri="{FF2B5EF4-FFF2-40B4-BE49-F238E27FC236}">
                <a16:creationId xmlns:a16="http://schemas.microsoft.com/office/drawing/2014/main" id="{38965D1A-9BC8-2AB7-6B73-C2BBDA5D66AA}"/>
              </a:ext>
            </a:extLst>
          </p:cNvPr>
          <p:cNvSpPr/>
          <p:nvPr userDrawn="1"/>
        </p:nvSpPr>
        <p:spPr>
          <a:xfrm>
            <a:off x="2825750" y="4500563"/>
            <a:ext cx="6840538" cy="1799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 name="Title 1"/>
          <p:cNvSpPr>
            <a:spLocks noGrp="1"/>
          </p:cNvSpPr>
          <p:nvPr>
            <p:ph type="ctrTitle"/>
          </p:nvPr>
        </p:nvSpPr>
        <p:spPr>
          <a:xfrm>
            <a:off x="3172808" y="5579563"/>
            <a:ext cx="6133117" cy="648546"/>
          </a:xfrm>
        </p:spPr>
        <p:txBody>
          <a:bodyPr anchor="t" anchorCtr="0">
            <a:normAutofit/>
          </a:bodyPr>
          <a:lstStyle>
            <a:lvl1pPr algn="l">
              <a:lnSpc>
                <a:spcPts val="3500"/>
              </a:lnSpc>
              <a:defRPr sz="2800"/>
            </a:lvl1pPr>
          </a:lstStyle>
          <a:p>
            <a:r>
              <a:rPr lang="pl-PL"/>
              <a:t>Kliknij, aby edytować styl</a:t>
            </a:r>
            <a:endParaRPr lang="en-US" dirty="0"/>
          </a:p>
        </p:txBody>
      </p:sp>
      <p:sp>
        <p:nvSpPr>
          <p:cNvPr id="4" name="Date Placeholder 3"/>
          <p:cNvSpPr>
            <a:spLocks noGrp="1"/>
          </p:cNvSpPr>
          <p:nvPr>
            <p:ph type="dt" sz="half" idx="10"/>
          </p:nvPr>
        </p:nvSpPr>
        <p:spPr>
          <a:xfrm>
            <a:off x="7866444" y="539750"/>
            <a:ext cx="1799844" cy="366725"/>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D857886D-A165-4D54-8DB0-CE6586ECA8EC}" type="datetime1">
              <a:rPr lang="pl-PL" smtClean="0"/>
              <a:t>23.06.2025</a:t>
            </a:fld>
            <a:endParaRPr lang="pl-PL" dirty="0"/>
          </a:p>
        </p:txBody>
      </p:sp>
      <p:pic>
        <p:nvPicPr>
          <p:cNvPr id="8" name="Obraz 7" descr="logo Funduszy Europejskich">
            <a:extLst>
              <a:ext uri="{FF2B5EF4-FFF2-40B4-BE49-F238E27FC236}">
                <a16:creationId xmlns:a16="http://schemas.microsoft.com/office/drawing/2014/main" id="{70B23A41-17AB-76D8-3EFE-38FC22C5B5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descr="flaga Unii Europejskie z dopiskiem dofinansowane przez Unię Europejską">
            <a:extLst>
              <a:ext uri="{FF2B5EF4-FFF2-40B4-BE49-F238E27FC236}">
                <a16:creationId xmlns:a16="http://schemas.microsoft.com/office/drawing/2014/main" id="{E8AB2AB5-3131-C310-7606-68997985114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descr="barwy RP">
            <a:extLst>
              <a:ext uri="{FF2B5EF4-FFF2-40B4-BE49-F238E27FC236}">
                <a16:creationId xmlns:a16="http://schemas.microsoft.com/office/drawing/2014/main" id="{7C93677B-A16E-82CA-7FC4-B6B51516070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pic>
        <p:nvPicPr>
          <p:cNvPr id="18" name="Obraz 17" descr="Obraz zawierający tekst&#10;&#10;Opis wygenerowany automatycznie">
            <a:extLst>
              <a:ext uri="{FF2B5EF4-FFF2-40B4-BE49-F238E27FC236}">
                <a16:creationId xmlns:a16="http://schemas.microsoft.com/office/drawing/2014/main" id="{EB4DB370-BCB9-D1E9-5613-5A9DCA5F311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825750" y="4500563"/>
            <a:ext cx="3959225" cy="720090"/>
          </a:xfrm>
          <a:prstGeom prst="rect">
            <a:avLst/>
          </a:prstGeom>
        </p:spPr>
      </p:pic>
    </p:spTree>
    <p:extLst>
      <p:ext uri="{BB962C8B-B14F-4D97-AF65-F5344CB8AC3E}">
        <p14:creationId xmlns:p14="http://schemas.microsoft.com/office/powerpoint/2010/main" val="163393511"/>
      </p:ext>
    </p:extLst>
  </p:cSld>
  <p:clrMapOvr>
    <a:masterClrMapping/>
  </p:clrMapOvr>
  <p:extLst>
    <p:ext uri="{DCECCB84-F9BA-43D5-87BE-67443E8EF086}">
      <p15:sldGuideLst xmlns:p15="http://schemas.microsoft.com/office/powerpoint/2012/main">
        <p15:guide id="1" pos="192"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lajd tytuł sekcji">
    <p:spTree>
      <p:nvGrpSpPr>
        <p:cNvPr id="1" name=""/>
        <p:cNvGrpSpPr/>
        <p:nvPr/>
      </p:nvGrpSpPr>
      <p:grpSpPr>
        <a:xfrm>
          <a:off x="0" y="0"/>
          <a:ext cx="0" cy="0"/>
          <a:chOff x="0" y="0"/>
          <a:chExt cx="0" cy="0"/>
        </a:xfrm>
      </p:grpSpPr>
      <p:sp>
        <p:nvSpPr>
          <p:cNvPr id="10" name="Prostokąt 9">
            <a:extLst>
              <a:ext uri="{FF2B5EF4-FFF2-40B4-BE49-F238E27FC236}">
                <a16:creationId xmlns:a16="http://schemas.microsoft.com/office/drawing/2014/main" id="{0D1F565A-4734-6B49-4F72-233C397DE031}"/>
              </a:ext>
            </a:extLst>
          </p:cNvPr>
          <p:cNvSpPr/>
          <p:nvPr userDrawn="1"/>
        </p:nvSpPr>
        <p:spPr>
          <a:xfrm>
            <a:off x="2825749" y="4500563"/>
            <a:ext cx="7196139" cy="21595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9" name="Symbol zastępczy obrazu 8">
            <a:extLst>
              <a:ext uri="{FF2B5EF4-FFF2-40B4-BE49-F238E27FC236}">
                <a16:creationId xmlns:a16="http://schemas.microsoft.com/office/drawing/2014/main" id="{12E8330A-FFD8-2BBA-E745-7200C0738BE5}"/>
              </a:ext>
            </a:extLst>
          </p:cNvPr>
          <p:cNvSpPr>
            <a:spLocks noGrp="1"/>
          </p:cNvSpPr>
          <p:nvPr>
            <p:ph type="pic" sz="quarter" idx="10"/>
          </p:nvPr>
        </p:nvSpPr>
        <p:spPr>
          <a:xfrm>
            <a:off x="669925" y="0"/>
            <a:ext cx="6835775" cy="4859338"/>
          </a:xfrm>
          <a:custGeom>
            <a:avLst/>
            <a:gdLst>
              <a:gd name="connsiteX0" fmla="*/ 0 w 6835775"/>
              <a:gd name="connsiteY0" fmla="*/ 0 h 4859338"/>
              <a:gd name="connsiteX1" fmla="*/ 6835775 w 6835775"/>
              <a:gd name="connsiteY1" fmla="*/ 0 h 4859338"/>
              <a:gd name="connsiteX2" fmla="*/ 6835775 w 6835775"/>
              <a:gd name="connsiteY2" fmla="*/ 4500563 h 4859338"/>
              <a:gd name="connsiteX3" fmla="*/ 2155824 w 6835775"/>
              <a:gd name="connsiteY3" fmla="*/ 4500563 h 4859338"/>
              <a:gd name="connsiteX4" fmla="*/ 2155824 w 6835775"/>
              <a:gd name="connsiteY4" fmla="*/ 4859338 h 4859338"/>
              <a:gd name="connsiteX5" fmla="*/ 0 w 6835775"/>
              <a:gd name="connsiteY5" fmla="*/ 4859338 h 485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5775" h="4859338">
                <a:moveTo>
                  <a:pt x="0" y="0"/>
                </a:moveTo>
                <a:lnTo>
                  <a:pt x="6835775" y="0"/>
                </a:lnTo>
                <a:lnTo>
                  <a:pt x="6835775" y="4500563"/>
                </a:lnTo>
                <a:lnTo>
                  <a:pt x="2155824" y="4500563"/>
                </a:lnTo>
                <a:lnTo>
                  <a:pt x="2155824" y="4859338"/>
                </a:lnTo>
                <a:lnTo>
                  <a:pt x="0" y="485933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a:t>Kliknij ikonę, aby dodać obraz</a:t>
            </a:r>
            <a:endParaRPr lang="pl-PL" dirty="0"/>
          </a:p>
        </p:txBody>
      </p:sp>
      <p:sp>
        <p:nvSpPr>
          <p:cNvPr id="5" name="Prostokąt 4">
            <a:extLst>
              <a:ext uri="{FF2B5EF4-FFF2-40B4-BE49-F238E27FC236}">
                <a16:creationId xmlns:a16="http://schemas.microsoft.com/office/drawing/2014/main" id="{7BF7E1EF-0AB1-F3B1-F5CD-6A2AA3056193}"/>
              </a:ext>
            </a:extLst>
          </p:cNvPr>
          <p:cNvSpPr/>
          <p:nvPr userDrawn="1"/>
        </p:nvSpPr>
        <p:spPr>
          <a:xfrm>
            <a:off x="3905250" y="4500562"/>
            <a:ext cx="3600449" cy="359395"/>
          </a:xfrm>
          <a:prstGeom prst="rect">
            <a:avLst/>
          </a:prstGeom>
          <a:solidFill>
            <a:srgbClr val="005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 name="Prostokąt 5">
            <a:extLst>
              <a:ext uri="{FF2B5EF4-FFF2-40B4-BE49-F238E27FC236}">
                <a16:creationId xmlns:a16="http://schemas.microsoft.com/office/drawing/2014/main" id="{03E2C530-5988-0861-50D8-1C7FE1662A60}"/>
              </a:ext>
            </a:extLst>
          </p:cNvPr>
          <p:cNvSpPr/>
          <p:nvPr userDrawn="1"/>
        </p:nvSpPr>
        <p:spPr>
          <a:xfrm>
            <a:off x="2825751" y="4500561"/>
            <a:ext cx="1079500" cy="358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 name="Title 1"/>
          <p:cNvSpPr>
            <a:spLocks noGrp="1"/>
          </p:cNvSpPr>
          <p:nvPr>
            <p:ph type="ctrTitle"/>
          </p:nvPr>
        </p:nvSpPr>
        <p:spPr>
          <a:xfrm>
            <a:off x="3186113" y="5195719"/>
            <a:ext cx="6480176" cy="1320421"/>
          </a:xfrm>
        </p:spPr>
        <p:txBody>
          <a:bodyPr anchor="t" anchorCtr="0">
            <a:normAutofit/>
          </a:bodyPr>
          <a:lstStyle>
            <a:lvl1pPr algn="l">
              <a:lnSpc>
                <a:spcPts val="3500"/>
              </a:lnSpc>
              <a:defRPr sz="2800"/>
            </a:lvl1pPr>
          </a:lstStyle>
          <a:p>
            <a:r>
              <a:rPr lang="pl-PL"/>
              <a:t>Kliknij, aby edytować styl</a:t>
            </a:r>
            <a:endParaRPr lang="en-US" dirty="0"/>
          </a:p>
        </p:txBody>
      </p:sp>
    </p:spTree>
    <p:extLst>
      <p:ext uri="{BB962C8B-B14F-4D97-AF65-F5344CB8AC3E}">
        <p14:creationId xmlns:p14="http://schemas.microsoft.com/office/powerpoint/2010/main" val="1007901643"/>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Slajd - tytuł + zawartość z paski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dirty="0"/>
              <a:t>Kliknij, aby edytować style wzorca tekstu</a:t>
            </a:r>
          </a:p>
          <a:p>
            <a:pPr lvl="1"/>
            <a:r>
              <a:rPr lang="pl-PL" dirty="0"/>
              <a:t>Drugi poziom</a:t>
            </a:r>
          </a:p>
          <a:p>
            <a:pPr lvl="2"/>
            <a:r>
              <a:rPr lang="pl-PL" dirty="0"/>
              <a:t>Trzeci poziom</a:t>
            </a:r>
          </a:p>
        </p:txBody>
      </p:sp>
      <p:sp>
        <p:nvSpPr>
          <p:cNvPr id="5" name="Symbol zastępczy numeru slajdu 4">
            <a:extLst>
              <a:ext uri="{FF2B5EF4-FFF2-40B4-BE49-F238E27FC236}">
                <a16:creationId xmlns:a16="http://schemas.microsoft.com/office/drawing/2014/main" id="{96BE561E-99B3-4335-3AEE-43699306B9E0}"/>
              </a:ext>
            </a:extLst>
          </p:cNvPr>
          <p:cNvSpPr>
            <a:spLocks noGrp="1"/>
          </p:cNvSpPr>
          <p:nvPr>
            <p:ph type="sldNum" sz="quarter" idx="10"/>
          </p:nvPr>
        </p:nvSpPr>
        <p:spPr/>
        <p:txBody>
          <a:bodyPr/>
          <a:lstStyle/>
          <a:p>
            <a:fld id="{EB4015AA-59F6-416B-87A6-8E3D940284E2}" type="slidenum">
              <a:rPr lang="pl-PL" smtClean="0"/>
              <a:pPr/>
              <a:t>‹#›</a:t>
            </a:fld>
            <a:endParaRPr lang="pl-PL" dirty="0"/>
          </a:p>
        </p:txBody>
      </p:sp>
    </p:spTree>
    <p:extLst>
      <p:ext uri="{BB962C8B-B14F-4D97-AF65-F5344CB8AC3E}">
        <p14:creationId xmlns:p14="http://schemas.microsoft.com/office/powerpoint/2010/main" val="905279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Slajd - tytuł + 2 elementy zawartości z paski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025906" y="1979837"/>
            <a:ext cx="4140000" cy="4680018"/>
          </a:xfrm>
        </p:spPr>
        <p:txBody>
          <a:bodyPr/>
          <a:lstStyle/>
          <a:p>
            <a:pPr lvl="0"/>
            <a:r>
              <a:rPr lang="pl-PL"/>
              <a:t>Kliknij, aby edytować style wzorca tekstu</a:t>
            </a:r>
          </a:p>
          <a:p>
            <a:pPr lvl="1"/>
            <a:r>
              <a:rPr lang="pl-PL"/>
              <a:t>Drugi poziom</a:t>
            </a:r>
          </a:p>
          <a:p>
            <a:pPr lvl="2"/>
            <a:r>
              <a:rPr lang="pl-PL"/>
              <a:t>Trzeci poziom</a:t>
            </a:r>
          </a:p>
        </p:txBody>
      </p:sp>
      <p:sp>
        <p:nvSpPr>
          <p:cNvPr id="4" name="Content Placeholder 3"/>
          <p:cNvSpPr>
            <a:spLocks noGrp="1"/>
          </p:cNvSpPr>
          <p:nvPr>
            <p:ph sz="half" idx="2"/>
          </p:nvPr>
        </p:nvSpPr>
        <p:spPr>
          <a:xfrm>
            <a:off x="5525906" y="1979613"/>
            <a:ext cx="4140000" cy="4680226"/>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141AAA0E-45E9-08FB-9373-71A084B88847}"/>
              </a:ext>
            </a:extLst>
          </p:cNvPr>
          <p:cNvSpPr>
            <a:spLocks noGrp="1"/>
          </p:cNvSpPr>
          <p:nvPr>
            <p:ph type="sldNum" sz="quarter" idx="10"/>
          </p:nvPr>
        </p:nvSpPr>
        <p:spPr/>
        <p:txBody>
          <a:bodyPr/>
          <a:lstStyle/>
          <a:p>
            <a:fld id="{EB4015AA-59F6-416B-87A6-8E3D940284E2}" type="slidenum">
              <a:rPr lang="pl-PL" smtClean="0"/>
              <a:pPr/>
              <a:t>‹#›</a:t>
            </a:fld>
            <a:endParaRPr lang="pl-PL" dirty="0"/>
          </a:p>
        </p:txBody>
      </p:sp>
    </p:spTree>
    <p:extLst>
      <p:ext uri="{BB962C8B-B14F-4D97-AF65-F5344CB8AC3E}">
        <p14:creationId xmlns:p14="http://schemas.microsoft.com/office/powerpoint/2010/main" val="3134000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lajd - tytuł + zdjęcie + zawartość z paskiem">
    <p:spTree>
      <p:nvGrpSpPr>
        <p:cNvPr id="1" name=""/>
        <p:cNvGrpSpPr/>
        <p:nvPr/>
      </p:nvGrpSpPr>
      <p:grpSpPr>
        <a:xfrm>
          <a:off x="0" y="0"/>
          <a:ext cx="0" cy="0"/>
          <a:chOff x="0" y="0"/>
          <a:chExt cx="0" cy="0"/>
        </a:xfrm>
      </p:grpSpPr>
      <p:sp>
        <p:nvSpPr>
          <p:cNvPr id="2" name="Title 1"/>
          <p:cNvSpPr>
            <a:spLocks noGrp="1"/>
          </p:cNvSpPr>
          <p:nvPr>
            <p:ph type="title"/>
          </p:nvPr>
        </p:nvSpPr>
        <p:spPr>
          <a:xfrm>
            <a:off x="5345906" y="899836"/>
            <a:ext cx="4320000" cy="1080001"/>
          </a:xfrm>
        </p:spPr>
        <p:txBody>
          <a:bodyPr/>
          <a:lstStyle/>
          <a:p>
            <a:r>
              <a:rPr lang="pl-PL"/>
              <a:t>Kliknij, aby edytować styl</a:t>
            </a:r>
            <a:endParaRPr lang="en-US" dirty="0"/>
          </a:p>
        </p:txBody>
      </p:sp>
      <p:sp>
        <p:nvSpPr>
          <p:cNvPr id="3" name="Content Placeholder 2"/>
          <p:cNvSpPr>
            <a:spLocks noGrp="1"/>
          </p:cNvSpPr>
          <p:nvPr>
            <p:ph sz="half" idx="1"/>
          </p:nvPr>
        </p:nvSpPr>
        <p:spPr>
          <a:xfrm>
            <a:off x="5345906" y="1979837"/>
            <a:ext cx="4320382" cy="4680002"/>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141AAA0E-45E9-08FB-9373-71A084B88847}"/>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7" name="Symbol zastępczy obrazu 6">
            <a:extLst>
              <a:ext uri="{FF2B5EF4-FFF2-40B4-BE49-F238E27FC236}">
                <a16:creationId xmlns:a16="http://schemas.microsoft.com/office/drawing/2014/main" id="{E681B9F9-7BA5-2D43-A1BD-8AF5D0250636}"/>
              </a:ext>
            </a:extLst>
          </p:cNvPr>
          <p:cNvSpPr>
            <a:spLocks noGrp="1"/>
          </p:cNvSpPr>
          <p:nvPr>
            <p:ph type="pic" sz="quarter" idx="11"/>
          </p:nvPr>
        </p:nvSpPr>
        <p:spPr>
          <a:xfrm>
            <a:off x="0" y="900113"/>
            <a:ext cx="4986338" cy="5759726"/>
          </a:xfrm>
          <a:solidFill>
            <a:schemeClr val="bg1">
              <a:lumMod val="95000"/>
            </a:schemeClr>
          </a:solidFill>
        </p:spPr>
        <p:txBody>
          <a:bodyPr anchor="ctr" anchorCtr="0"/>
          <a:lstStyle>
            <a:lvl1pPr algn="ctr">
              <a:buFont typeface="Arial" panose="020B0604020202020204" pitchFamily="34" charset="0"/>
              <a:buNone/>
              <a:defRPr sz="1000"/>
            </a:lvl1pPr>
          </a:lstStyle>
          <a:p>
            <a:r>
              <a:rPr lang="pl-PL"/>
              <a:t>Kliknij ikonę, aby dodać obraz</a:t>
            </a:r>
            <a:endParaRPr lang="pl-PL" dirty="0"/>
          </a:p>
        </p:txBody>
      </p:sp>
    </p:spTree>
    <p:extLst>
      <p:ext uri="{BB962C8B-B14F-4D97-AF65-F5344CB8AC3E}">
        <p14:creationId xmlns:p14="http://schemas.microsoft.com/office/powerpoint/2010/main" val="1453987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 preserve="1">
  <p:cSld name="1_Slajd - tytuł + zawartość bez pas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6BE561E-99B3-4335-3AEE-43699306B9E0}"/>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6" name="Prostokąt 5">
            <a:extLst>
              <a:ext uri="{FF2B5EF4-FFF2-40B4-BE49-F238E27FC236}">
                <a16:creationId xmlns:a16="http://schemas.microsoft.com/office/drawing/2014/main" id="{630E28BA-19A4-6182-CE10-65107EDF6B75}"/>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169991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Obj" preserve="1">
  <p:cSld name="1_Slajd - tytuł + 2 elementy zawartości bez pas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025906" y="1979837"/>
            <a:ext cx="4140000" cy="4680018"/>
          </a:xfrm>
        </p:spPr>
        <p:txBody>
          <a:bodyPr/>
          <a:lstStyle/>
          <a:p>
            <a:pPr lvl="0"/>
            <a:r>
              <a:rPr lang="pl-PL" dirty="0"/>
              <a:t>Kliknij, aby edytować style wzorca tekstu</a:t>
            </a:r>
          </a:p>
          <a:p>
            <a:pPr lvl="1"/>
            <a:r>
              <a:rPr lang="pl-PL" dirty="0"/>
              <a:t>Drugi poziom</a:t>
            </a:r>
          </a:p>
          <a:p>
            <a:pPr lvl="2"/>
            <a:r>
              <a:rPr lang="pl-PL" dirty="0"/>
              <a:t>Trzeci poziom</a:t>
            </a:r>
          </a:p>
        </p:txBody>
      </p:sp>
      <p:sp>
        <p:nvSpPr>
          <p:cNvPr id="4" name="Content Placeholder 3"/>
          <p:cNvSpPr>
            <a:spLocks noGrp="1"/>
          </p:cNvSpPr>
          <p:nvPr>
            <p:ph sz="half" idx="2"/>
          </p:nvPr>
        </p:nvSpPr>
        <p:spPr>
          <a:xfrm>
            <a:off x="5525906" y="1979613"/>
            <a:ext cx="4140000" cy="4680226"/>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A72189C-757E-47DF-313E-E0F36399C09C}"/>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6" name="Prostokąt 5">
            <a:extLst>
              <a:ext uri="{FF2B5EF4-FFF2-40B4-BE49-F238E27FC236}">
                <a16:creationId xmlns:a16="http://schemas.microsoft.com/office/drawing/2014/main" id="{E363107C-97A9-9A5D-A2A2-E6ABB7ED4C62}"/>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2895970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5525" y="899836"/>
            <a:ext cx="8640381" cy="1080001"/>
          </a:xfrm>
          <a:prstGeom prst="rect">
            <a:avLst/>
          </a:prstGeom>
        </p:spPr>
        <p:txBody>
          <a:bodyPr vert="horz" lIns="0" tIns="0" rIns="0" bIns="0" rtlCol="0" anchor="t" anchorCtr="0">
            <a:normAutofit/>
          </a:bodyPr>
          <a:lstStyle/>
          <a:p>
            <a:r>
              <a:rPr lang="pl-PL" dirty="0"/>
              <a:t>Kliknij, aby edytować styl</a:t>
            </a:r>
            <a:endParaRPr lang="en-US" dirty="0"/>
          </a:p>
        </p:txBody>
      </p:sp>
      <p:sp>
        <p:nvSpPr>
          <p:cNvPr id="3" name="Text Placeholder 2"/>
          <p:cNvSpPr>
            <a:spLocks noGrp="1"/>
          </p:cNvSpPr>
          <p:nvPr>
            <p:ph type="body" idx="1"/>
          </p:nvPr>
        </p:nvSpPr>
        <p:spPr>
          <a:xfrm>
            <a:off x="1025907" y="1979837"/>
            <a:ext cx="8640382" cy="4680002"/>
          </a:xfrm>
          <a:prstGeom prst="rect">
            <a:avLst/>
          </a:prstGeom>
        </p:spPr>
        <p:txBody>
          <a:bodyPr vert="horz" lIns="0" tIns="0" rIns="0" bIns="0" rtlCol="0">
            <a:normAutofit/>
          </a:bodyPr>
          <a:lstStyle/>
          <a:p>
            <a:pPr lvl="0"/>
            <a:r>
              <a:rPr lang="pl-PL" dirty="0"/>
              <a:t>Kliknij, aby edytować style wzorca tekstu</a:t>
            </a:r>
          </a:p>
          <a:p>
            <a:pPr lvl="1"/>
            <a:r>
              <a:rPr lang="pl-PL" dirty="0"/>
              <a:t>Drugi poziom</a:t>
            </a:r>
          </a:p>
          <a:p>
            <a:pPr lvl="2"/>
            <a:r>
              <a:rPr lang="pl-PL" dirty="0"/>
              <a:t>Trzeci poziom</a:t>
            </a:r>
            <a:endParaRPr lang="en-US" dirty="0"/>
          </a:p>
        </p:txBody>
      </p:sp>
      <p:sp>
        <p:nvSpPr>
          <p:cNvPr id="10" name="Prostokąt 9">
            <a:extLst>
              <a:ext uri="{FF2B5EF4-FFF2-40B4-BE49-F238E27FC236}">
                <a16:creationId xmlns:a16="http://schemas.microsoft.com/office/drawing/2014/main" id="{617E16B8-2BD0-D12E-978E-94E428DF9717}"/>
              </a:ext>
            </a:extLst>
          </p:cNvPr>
          <p:cNvSpPr/>
          <p:nvPr userDrawn="1"/>
        </p:nvSpPr>
        <p:spPr>
          <a:xfrm>
            <a:off x="1025870" y="0"/>
            <a:ext cx="1080742" cy="1793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 name="Prostokąt 11">
            <a:extLst>
              <a:ext uri="{FF2B5EF4-FFF2-40B4-BE49-F238E27FC236}">
                <a16:creationId xmlns:a16="http://schemas.microsoft.com/office/drawing/2014/main" id="{662915FD-1FF3-5CF3-5C57-034114B5E6A2}"/>
              </a:ext>
            </a:extLst>
          </p:cNvPr>
          <p:cNvSpPr/>
          <p:nvPr userDrawn="1"/>
        </p:nvSpPr>
        <p:spPr>
          <a:xfrm>
            <a:off x="2106612" y="0"/>
            <a:ext cx="7559293"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 name="Symbol zastępczy numeru slajdu 3">
            <a:extLst>
              <a:ext uri="{FF2B5EF4-FFF2-40B4-BE49-F238E27FC236}">
                <a16:creationId xmlns:a16="http://schemas.microsoft.com/office/drawing/2014/main" id="{5026AD61-FC69-65FC-05E3-06AA14C89304}"/>
              </a:ext>
            </a:extLst>
          </p:cNvPr>
          <p:cNvSpPr>
            <a:spLocks noGrp="1"/>
          </p:cNvSpPr>
          <p:nvPr>
            <p:ph type="sldNum" sz="quarter" idx="4"/>
          </p:nvPr>
        </p:nvSpPr>
        <p:spPr>
          <a:xfrm>
            <a:off x="8585200" y="7019837"/>
            <a:ext cx="1080000" cy="180000"/>
          </a:xfrm>
          <a:prstGeom prst="rect">
            <a:avLst/>
          </a:prstGeom>
          <a:noFill/>
        </p:spPr>
        <p:txBody>
          <a:bodyPr vert="horz" lIns="0" tIns="72000" rIns="0" bIns="72000" rtlCol="0" anchor="ctr" anchorCtr="0"/>
          <a:lstStyle>
            <a:lvl1pPr algn="r">
              <a:defRPr sz="1000">
                <a:solidFill>
                  <a:schemeClr val="tx2"/>
                </a:solidFill>
                <a:latin typeface="Open Sans" pitchFamily="2" charset="0"/>
                <a:ea typeface="Open Sans" pitchFamily="2" charset="0"/>
                <a:cs typeface="Open Sans" pitchFamily="2" charset="0"/>
              </a:defRPr>
            </a:lvl1pPr>
          </a:lstStyle>
          <a:p>
            <a:fld id="{EB4015AA-59F6-416B-87A6-8E3D940284E2}" type="slidenum">
              <a:rPr lang="pl-PL" smtClean="0"/>
              <a:pPr/>
              <a:t>‹#›</a:t>
            </a:fld>
            <a:endParaRPr lang="pl-PL" dirty="0"/>
          </a:p>
        </p:txBody>
      </p:sp>
      <p:sp>
        <p:nvSpPr>
          <p:cNvPr id="7" name="Prostokąt 6">
            <a:extLst>
              <a:ext uri="{FF2B5EF4-FFF2-40B4-BE49-F238E27FC236}">
                <a16:creationId xmlns:a16="http://schemas.microsoft.com/office/drawing/2014/main" id="{4C2A84FB-402E-BB6C-632B-D1ADD49B7D8C}"/>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286163953"/>
      </p:ext>
    </p:extLst>
  </p:cSld>
  <p:clrMap bg1="lt1" tx1="dk1" bg2="lt2" tx2="dk2" accent1="accent1" accent2="accent2" accent3="accent3" accent4="accent4" accent5="accent5" accent6="accent6" hlink="hlink" folHlink="folHlink"/>
  <p:sldLayoutIdLst>
    <p:sldLayoutId id="2147483709" r:id="rId1"/>
    <p:sldLayoutId id="2147483725" r:id="rId2"/>
    <p:sldLayoutId id="2147483720" r:id="rId3"/>
    <p:sldLayoutId id="2147483721" r:id="rId4"/>
    <p:sldLayoutId id="2147483710" r:id="rId5"/>
    <p:sldLayoutId id="2147483712" r:id="rId6"/>
    <p:sldLayoutId id="2147483726" r:id="rId7"/>
    <p:sldLayoutId id="2147483740" r:id="rId8"/>
    <p:sldLayoutId id="2147483723" r:id="rId9"/>
    <p:sldLayoutId id="2147483728" r:id="rId10"/>
  </p:sldLayoutIdLst>
  <p:hf hdr="0" ftr="0"/>
  <p:txStyles>
    <p:titleStyle>
      <a:lvl1pPr algn="l" defTabSz="1007943" rtl="0" eaLnBrk="1" latinLnBrk="0" hangingPunct="1">
        <a:lnSpc>
          <a:spcPts val="3600"/>
        </a:lnSpc>
        <a:spcBef>
          <a:spcPct val="0"/>
        </a:spcBef>
        <a:buNone/>
        <a:defRPr sz="2800" b="1" kern="1200">
          <a:solidFill>
            <a:schemeClr val="tx2"/>
          </a:solidFill>
          <a:latin typeface="Open Sans" pitchFamily="2" charset="0"/>
          <a:ea typeface="Open Sans" pitchFamily="2" charset="0"/>
          <a:cs typeface="Open Sans" pitchFamily="2" charset="0"/>
        </a:defRPr>
      </a:lvl1pPr>
    </p:titleStyle>
    <p:bodyStyle>
      <a:lvl1pPr marL="251986" indent="-251986" algn="l" defTabSz="1007943" rtl="0" eaLnBrk="1" latinLnBrk="0" hangingPunct="1">
        <a:lnSpc>
          <a:spcPts val="2400"/>
        </a:lnSpc>
        <a:spcBef>
          <a:spcPts val="1102"/>
        </a:spcBef>
        <a:buClr>
          <a:schemeClr val="accent1"/>
        </a:buClr>
        <a:buFontTx/>
        <a:buBlip>
          <a:blip r:embed="rId12"/>
        </a:buBlip>
        <a:defRPr sz="1800" kern="1200">
          <a:solidFill>
            <a:schemeClr val="tx1"/>
          </a:solidFill>
          <a:latin typeface="Open Sans" pitchFamily="2" charset="0"/>
          <a:ea typeface="Open Sans" pitchFamily="2" charset="0"/>
          <a:cs typeface="Open Sans" pitchFamily="2" charset="0"/>
        </a:defRPr>
      </a:lvl1pPr>
      <a:lvl2pPr marL="755957" indent="-251986" algn="l" defTabSz="1007943" rtl="0" eaLnBrk="1" latinLnBrk="0" hangingPunct="1">
        <a:lnSpc>
          <a:spcPts val="2400"/>
        </a:lnSpc>
        <a:spcBef>
          <a:spcPts val="551"/>
        </a:spcBef>
        <a:buFontTx/>
        <a:buBlip>
          <a:blip r:embed="rId13"/>
        </a:buBlip>
        <a:defRPr sz="1800" kern="1200">
          <a:solidFill>
            <a:schemeClr val="tx1"/>
          </a:solidFill>
          <a:latin typeface="Open Sans" pitchFamily="2" charset="0"/>
          <a:ea typeface="Open Sans" pitchFamily="2" charset="0"/>
          <a:cs typeface="Open Sans" pitchFamily="2" charset="0"/>
        </a:defRPr>
      </a:lvl2pPr>
      <a:lvl3pPr marL="1259929" indent="-251986" algn="l" defTabSz="1007943" rtl="0" eaLnBrk="1" latinLnBrk="0" hangingPunct="1">
        <a:lnSpc>
          <a:spcPts val="2400"/>
        </a:lnSpc>
        <a:spcBef>
          <a:spcPts val="551"/>
        </a:spcBef>
        <a:buFontTx/>
        <a:buBlip>
          <a:blip r:embed="rId14"/>
        </a:buBlip>
        <a:defRPr sz="1800" kern="1200">
          <a:solidFill>
            <a:schemeClr val="tx1"/>
          </a:solidFill>
          <a:latin typeface="Open Sans" pitchFamily="2" charset="0"/>
          <a:ea typeface="Open Sans" pitchFamily="2" charset="0"/>
          <a:cs typeface="Open Sans" pitchFamily="2" charset="0"/>
        </a:defRPr>
      </a:lvl3pPr>
      <a:lvl4pPr marL="1763900" indent="-251986" algn="l" defTabSz="1007943" rtl="0" eaLnBrk="1" latinLnBrk="0" hangingPunct="1">
        <a:lnSpc>
          <a:spcPts val="2400"/>
        </a:lnSpc>
        <a:spcBef>
          <a:spcPts val="551"/>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267872" indent="-251986" algn="l" defTabSz="1007943" rtl="0" eaLnBrk="1" latinLnBrk="0" hangingPunct="1">
        <a:lnSpc>
          <a:spcPts val="2400"/>
        </a:lnSpc>
        <a:spcBef>
          <a:spcPts val="551"/>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3" userDrawn="1">
          <p15:clr>
            <a:srgbClr val="F26B43"/>
          </p15:clr>
        </p15:guide>
        <p15:guide id="2" pos="419" userDrawn="1">
          <p15:clr>
            <a:srgbClr val="F26B43"/>
          </p15:clr>
        </p15:guide>
        <p15:guide id="3" pos="646" userDrawn="1">
          <p15:clr>
            <a:srgbClr val="F26B43"/>
          </p15:clr>
        </p15:guide>
        <p15:guide id="4" pos="873" userDrawn="1">
          <p15:clr>
            <a:srgbClr val="F26B43"/>
          </p15:clr>
        </p15:guide>
        <p15:guide id="5" pos="1100" userDrawn="1">
          <p15:clr>
            <a:srgbClr val="F26B43"/>
          </p15:clr>
        </p15:guide>
        <p15:guide id="6" pos="1327" userDrawn="1">
          <p15:clr>
            <a:srgbClr val="F26B43"/>
          </p15:clr>
        </p15:guide>
        <p15:guide id="7" pos="1553" userDrawn="1">
          <p15:clr>
            <a:srgbClr val="F26B43"/>
          </p15:clr>
        </p15:guide>
        <p15:guide id="8" pos="1780" userDrawn="1">
          <p15:clr>
            <a:srgbClr val="F26B43"/>
          </p15:clr>
        </p15:guide>
        <p15:guide id="9" pos="2007" userDrawn="1">
          <p15:clr>
            <a:srgbClr val="F26B43"/>
          </p15:clr>
        </p15:guide>
        <p15:guide id="10" pos="2234" userDrawn="1">
          <p15:clr>
            <a:srgbClr val="F26B43"/>
          </p15:clr>
        </p15:guide>
        <p15:guide id="11" pos="2460" userDrawn="1">
          <p15:clr>
            <a:srgbClr val="F26B43"/>
          </p15:clr>
        </p15:guide>
        <p15:guide id="12" pos="2687" userDrawn="1">
          <p15:clr>
            <a:srgbClr val="F26B43"/>
          </p15:clr>
        </p15:guide>
        <p15:guide id="13" pos="2914" userDrawn="1">
          <p15:clr>
            <a:srgbClr val="F26B43"/>
          </p15:clr>
        </p15:guide>
        <p15:guide id="14" pos="3141" userDrawn="1">
          <p15:clr>
            <a:srgbClr val="F26B43"/>
          </p15:clr>
        </p15:guide>
        <p15:guide id="15" pos="3368" userDrawn="1">
          <p15:clr>
            <a:srgbClr val="F26B43"/>
          </p15:clr>
        </p15:guide>
        <p15:guide id="16" pos="3594" userDrawn="1">
          <p15:clr>
            <a:srgbClr val="F26B43"/>
          </p15:clr>
        </p15:guide>
        <p15:guide id="17" pos="3821" userDrawn="1">
          <p15:clr>
            <a:srgbClr val="F26B43"/>
          </p15:clr>
        </p15:guide>
        <p15:guide id="18" pos="4048" userDrawn="1">
          <p15:clr>
            <a:srgbClr val="F26B43"/>
          </p15:clr>
        </p15:guide>
        <p15:guide id="19" pos="4275" userDrawn="1">
          <p15:clr>
            <a:srgbClr val="F26B43"/>
          </p15:clr>
        </p15:guide>
        <p15:guide id="20" pos="4501" userDrawn="1">
          <p15:clr>
            <a:srgbClr val="F26B43"/>
          </p15:clr>
        </p15:guide>
        <p15:guide id="21" pos="4728" userDrawn="1">
          <p15:clr>
            <a:srgbClr val="F26B43"/>
          </p15:clr>
        </p15:guide>
        <p15:guide id="22" pos="4955" userDrawn="1">
          <p15:clr>
            <a:srgbClr val="F26B43"/>
          </p15:clr>
        </p15:guide>
        <p15:guide id="23" pos="5182" userDrawn="1">
          <p15:clr>
            <a:srgbClr val="F26B43"/>
          </p15:clr>
        </p15:guide>
        <p15:guide id="24" pos="5408" userDrawn="1">
          <p15:clr>
            <a:srgbClr val="F26B43"/>
          </p15:clr>
        </p15:guide>
        <p15:guide id="25" pos="5635" userDrawn="1">
          <p15:clr>
            <a:srgbClr val="F26B43"/>
          </p15:clr>
        </p15:guide>
        <p15:guide id="26" pos="5862" userDrawn="1">
          <p15:clr>
            <a:srgbClr val="F26B43"/>
          </p15:clr>
        </p15:guide>
        <p15:guide id="27" pos="6089" userDrawn="1">
          <p15:clr>
            <a:srgbClr val="F26B43"/>
          </p15:clr>
        </p15:guide>
        <p15:guide id="28" pos="6316" userDrawn="1">
          <p15:clr>
            <a:srgbClr val="F26B43"/>
          </p15:clr>
        </p15:guide>
        <p15:guide id="29" pos="6542" userDrawn="1">
          <p15:clr>
            <a:srgbClr val="F26B43"/>
          </p15:clr>
        </p15:guide>
        <p15:guide id="30" orient="horz" pos="113" userDrawn="1">
          <p15:clr>
            <a:srgbClr val="F26B43"/>
          </p15:clr>
        </p15:guide>
        <p15:guide id="31" orient="horz" pos="340" userDrawn="1">
          <p15:clr>
            <a:srgbClr val="F26B43"/>
          </p15:clr>
        </p15:guide>
        <p15:guide id="32" orient="horz" pos="567" userDrawn="1">
          <p15:clr>
            <a:srgbClr val="F26B43"/>
          </p15:clr>
        </p15:guide>
        <p15:guide id="33" orient="horz" pos="794" userDrawn="1">
          <p15:clr>
            <a:srgbClr val="F26B43"/>
          </p15:clr>
        </p15:guide>
        <p15:guide id="34" orient="horz" pos="1020" userDrawn="1">
          <p15:clr>
            <a:srgbClr val="F26B43"/>
          </p15:clr>
        </p15:guide>
        <p15:guide id="35" orient="horz" pos="1247" userDrawn="1">
          <p15:clr>
            <a:srgbClr val="F26B43"/>
          </p15:clr>
        </p15:guide>
        <p15:guide id="36" orient="horz" pos="1474" userDrawn="1">
          <p15:clr>
            <a:srgbClr val="F26B43"/>
          </p15:clr>
        </p15:guide>
        <p15:guide id="37" orient="horz" pos="1701" userDrawn="1">
          <p15:clr>
            <a:srgbClr val="F26B43"/>
          </p15:clr>
        </p15:guide>
        <p15:guide id="38" orient="horz" pos="1927" userDrawn="1">
          <p15:clr>
            <a:srgbClr val="F26B43"/>
          </p15:clr>
        </p15:guide>
        <p15:guide id="39" orient="horz" pos="2154" userDrawn="1">
          <p15:clr>
            <a:srgbClr val="F26B43"/>
          </p15:clr>
        </p15:guide>
        <p15:guide id="40" orient="horz" pos="2381" userDrawn="1">
          <p15:clr>
            <a:srgbClr val="F26B43"/>
          </p15:clr>
        </p15:guide>
        <p15:guide id="41" orient="horz" pos="2608" userDrawn="1">
          <p15:clr>
            <a:srgbClr val="F26B43"/>
          </p15:clr>
        </p15:guide>
        <p15:guide id="42" orient="horz" pos="2835" userDrawn="1">
          <p15:clr>
            <a:srgbClr val="F26B43"/>
          </p15:clr>
        </p15:guide>
        <p15:guide id="43" orient="horz" pos="3061" userDrawn="1">
          <p15:clr>
            <a:srgbClr val="F26B43"/>
          </p15:clr>
        </p15:guide>
        <p15:guide id="44" orient="horz" pos="3288" userDrawn="1">
          <p15:clr>
            <a:srgbClr val="F26B43"/>
          </p15:clr>
        </p15:guide>
        <p15:guide id="45" orient="horz" pos="3515" userDrawn="1">
          <p15:clr>
            <a:srgbClr val="F26B43"/>
          </p15:clr>
        </p15:guide>
        <p15:guide id="46" orient="horz" pos="3742" userDrawn="1">
          <p15:clr>
            <a:srgbClr val="F26B43"/>
          </p15:clr>
        </p15:guide>
        <p15:guide id="47" orient="horz" pos="3968" userDrawn="1">
          <p15:clr>
            <a:srgbClr val="F26B43"/>
          </p15:clr>
        </p15:guide>
        <p15:guide id="48" orient="horz" pos="4195" userDrawn="1">
          <p15:clr>
            <a:srgbClr val="F26B43"/>
          </p15:clr>
        </p15:guide>
        <p15:guide id="49" orient="horz" pos="4422" userDrawn="1">
          <p15:clr>
            <a:srgbClr val="F26B43"/>
          </p15:clr>
        </p15:guide>
        <p15:guide id="50" orient="horz" pos="464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a:extLst>
              <a:ext uri="{FF2B5EF4-FFF2-40B4-BE49-F238E27FC236}">
                <a16:creationId xmlns:a16="http://schemas.microsoft.com/office/drawing/2014/main" id="{2726208F-D6F7-1381-5132-3B60A6BFE74B}"/>
              </a:ext>
            </a:extLst>
          </p:cNvPr>
          <p:cNvSpPr>
            <a:spLocks noGrp="1"/>
          </p:cNvSpPr>
          <p:nvPr>
            <p:ph type="ctrTitle"/>
          </p:nvPr>
        </p:nvSpPr>
        <p:spPr>
          <a:xfrm>
            <a:off x="1385877" y="3070227"/>
            <a:ext cx="7920115" cy="1717722"/>
          </a:xfrm>
        </p:spPr>
        <p:txBody>
          <a:bodyPr>
            <a:normAutofit/>
          </a:bodyPr>
          <a:lstStyle/>
          <a:p>
            <a:r>
              <a:rPr lang="pl-PL" dirty="0"/>
              <a:t>Warsztat 15: Case </a:t>
            </a:r>
            <a:r>
              <a:rPr lang="pl-PL" dirty="0" err="1"/>
              <a:t>study</a:t>
            </a:r>
            <a:r>
              <a:rPr lang="pl-PL" dirty="0"/>
              <a:t> – zarządzanie kryzysowe na lotniskach. </a:t>
            </a:r>
            <a:br>
              <a:rPr lang="pl-PL" dirty="0"/>
            </a:br>
            <a:r>
              <a:rPr lang="pl-PL" sz="1200" dirty="0"/>
              <a:t>Opracowała: dr Justyna Bagińska</a:t>
            </a:r>
          </a:p>
        </p:txBody>
      </p:sp>
      <p:sp>
        <p:nvSpPr>
          <p:cNvPr id="5" name="Podtytuł 4">
            <a:extLst>
              <a:ext uri="{FF2B5EF4-FFF2-40B4-BE49-F238E27FC236}">
                <a16:creationId xmlns:a16="http://schemas.microsoft.com/office/drawing/2014/main" id="{0F4B11A1-2445-C731-5567-0EBA6FAF8969}"/>
              </a:ext>
            </a:extLst>
          </p:cNvPr>
          <p:cNvSpPr>
            <a:spLocks noGrp="1"/>
          </p:cNvSpPr>
          <p:nvPr>
            <p:ph type="subTitle" idx="1"/>
          </p:nvPr>
        </p:nvSpPr>
        <p:spPr>
          <a:xfrm>
            <a:off x="1385810" y="4859957"/>
            <a:ext cx="7920115" cy="1081837"/>
          </a:xfrm>
        </p:spPr>
        <p:txBody>
          <a:bodyPr>
            <a:noAutofit/>
          </a:bodyPr>
          <a:lstStyle/>
          <a:p>
            <a:pPr>
              <a:lnSpc>
                <a:spcPct val="150000"/>
              </a:lnSpc>
              <a:spcBef>
                <a:spcPts val="0"/>
              </a:spcBef>
            </a:pPr>
            <a:endParaRPr lang="pl-PL" sz="1400" dirty="0"/>
          </a:p>
          <a:p>
            <a:pPr algn="ctr">
              <a:lnSpc>
                <a:spcPct val="150000"/>
              </a:lnSpc>
              <a:spcBef>
                <a:spcPts val="0"/>
              </a:spcBef>
            </a:pPr>
            <a:r>
              <a:rPr lang="pl-PL" sz="1100" dirty="0"/>
              <a:t>Projekt pod nazwą Kompetencje jutra - modyfikacja wybranych kierunków studiów w Karkonoskiej Akademii Nauk Stosowanych w Jeleniej Górze realizowany w ramach programu </a:t>
            </a:r>
          </a:p>
          <a:p>
            <a:pPr algn="ctr">
              <a:lnSpc>
                <a:spcPct val="150000"/>
              </a:lnSpc>
              <a:spcBef>
                <a:spcPts val="0"/>
              </a:spcBef>
            </a:pPr>
            <a:r>
              <a:rPr lang="pl-PL" sz="1100" dirty="0"/>
              <a:t>Fundusze Europejskie dla Rozwoju Społecznego 2021-2027</a:t>
            </a:r>
          </a:p>
          <a:p>
            <a:pPr>
              <a:lnSpc>
                <a:spcPts val="1150"/>
              </a:lnSpc>
              <a:spcBef>
                <a:spcPts val="0"/>
              </a:spcBef>
            </a:pPr>
            <a:endParaRPr lang="pl-PL" sz="1400" dirty="0"/>
          </a:p>
        </p:txBody>
      </p:sp>
      <p:sp>
        <p:nvSpPr>
          <p:cNvPr id="2" name="Symbol zastępczy daty 1">
            <a:extLst>
              <a:ext uri="{FF2B5EF4-FFF2-40B4-BE49-F238E27FC236}">
                <a16:creationId xmlns:a16="http://schemas.microsoft.com/office/drawing/2014/main" id="{01A395D3-35E7-4FC6-9F13-A51704F85134}"/>
              </a:ext>
            </a:extLst>
          </p:cNvPr>
          <p:cNvSpPr>
            <a:spLocks noGrp="1"/>
          </p:cNvSpPr>
          <p:nvPr>
            <p:ph type="dt" sz="half" idx="10"/>
          </p:nvPr>
        </p:nvSpPr>
        <p:spPr/>
        <p:txBody>
          <a:bodyPr/>
          <a:lstStyle/>
          <a:p>
            <a:fld id="{A83385F5-A64F-428D-9CAC-5D502640F501}" type="datetime1">
              <a:rPr lang="pl-PL" smtClean="0"/>
              <a:t>23.06.2025</a:t>
            </a:fld>
            <a:endParaRPr lang="pl-PL" dirty="0"/>
          </a:p>
        </p:txBody>
      </p:sp>
    </p:spTree>
    <p:extLst>
      <p:ext uri="{BB962C8B-B14F-4D97-AF65-F5344CB8AC3E}">
        <p14:creationId xmlns:p14="http://schemas.microsoft.com/office/powerpoint/2010/main" val="10616822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4747237-BC6A-208C-05C6-EDAA38E53CED}"/>
              </a:ext>
            </a:extLst>
          </p:cNvPr>
          <p:cNvSpPr>
            <a:spLocks noGrp="1"/>
          </p:cNvSpPr>
          <p:nvPr>
            <p:ph type="title"/>
          </p:nvPr>
        </p:nvSpPr>
        <p:spPr/>
        <p:txBody>
          <a:bodyPr>
            <a:normAutofit fontScale="90000"/>
          </a:bodyPr>
          <a:lstStyle/>
          <a:p>
            <a:r>
              <a:rPr lang="pl-PL" dirty="0"/>
              <a:t>Zarządzający Portem Lotniczym odpowiada między innymi za:</a:t>
            </a:r>
            <a:br>
              <a:rPr lang="pl-PL" dirty="0"/>
            </a:br>
            <a:endParaRPr lang="en-GB" dirty="0"/>
          </a:p>
        </p:txBody>
      </p:sp>
      <p:sp>
        <p:nvSpPr>
          <p:cNvPr id="3" name="Symbol zastępczy zawartości 2">
            <a:extLst>
              <a:ext uri="{FF2B5EF4-FFF2-40B4-BE49-F238E27FC236}">
                <a16:creationId xmlns:a16="http://schemas.microsoft.com/office/drawing/2014/main" id="{06446C43-7162-2796-B69A-272753015D89}"/>
              </a:ext>
            </a:extLst>
          </p:cNvPr>
          <p:cNvSpPr>
            <a:spLocks noGrp="1"/>
          </p:cNvSpPr>
          <p:nvPr>
            <p:ph idx="1"/>
          </p:nvPr>
        </p:nvSpPr>
        <p:spPr/>
        <p:txBody>
          <a:bodyPr>
            <a:normAutofit/>
          </a:bodyPr>
          <a:lstStyle/>
          <a:p>
            <a:pPr lvl="0"/>
            <a:r>
              <a:rPr lang="pl-PL" sz="2000" dirty="0"/>
              <a:t>opracowanie w porozumieniu ze Strażą Graniczną, Policją oraz Służbą Celną programu ochrony;</a:t>
            </a:r>
          </a:p>
          <a:p>
            <a:pPr lvl="0"/>
            <a:r>
              <a:rPr lang="pl-PL" sz="2000" dirty="0"/>
              <a:t>zorganizowanie działań mających na celu ochronę lotniska przed aktami bezprawnej ingerencji i nadzoru nad tymi działaniami;</a:t>
            </a:r>
          </a:p>
          <a:p>
            <a:pPr lvl="0"/>
            <a:r>
              <a:rPr lang="pl-PL" sz="2000" dirty="0"/>
              <a:t>kierowanie działalnością zespołu ochrony lotniska, określoną w jego regulaminie;</a:t>
            </a:r>
          </a:p>
          <a:p>
            <a:pPr lvl="0"/>
            <a:r>
              <a:rPr lang="pl-PL" sz="2000" dirty="0"/>
              <a:t>prowadzenie bieżącej oceny stanu zagrożenia podmiotu oraz jej dokumentowania, w oparciu o wytyczne Prezesa Urzędu, i przygotowywania oraz wdrożenia działań zmierzających do likwidacji lub ograniczenia skutków tych zagrożeń.</a:t>
            </a:r>
          </a:p>
          <a:p>
            <a:pPr marL="0" indent="0">
              <a:buNone/>
            </a:pPr>
            <a:endParaRPr lang="en-GB" sz="2000" dirty="0"/>
          </a:p>
        </p:txBody>
      </p:sp>
      <p:sp>
        <p:nvSpPr>
          <p:cNvPr id="4" name="Symbol zastępczy numeru slajdu 3">
            <a:extLst>
              <a:ext uri="{FF2B5EF4-FFF2-40B4-BE49-F238E27FC236}">
                <a16:creationId xmlns:a16="http://schemas.microsoft.com/office/drawing/2014/main" id="{CBBC5647-93D3-5E8C-F5F7-1BAA91CEA57C}"/>
              </a:ext>
            </a:extLst>
          </p:cNvPr>
          <p:cNvSpPr>
            <a:spLocks noGrp="1"/>
          </p:cNvSpPr>
          <p:nvPr>
            <p:ph type="sldNum" sz="quarter" idx="10"/>
          </p:nvPr>
        </p:nvSpPr>
        <p:spPr/>
        <p:txBody>
          <a:bodyPr/>
          <a:lstStyle/>
          <a:p>
            <a:fld id="{EB4015AA-59F6-416B-87A6-8E3D940284E2}" type="slidenum">
              <a:rPr lang="pl-PL" smtClean="0"/>
              <a:pPr/>
              <a:t>10</a:t>
            </a:fld>
            <a:endParaRPr lang="pl-PL" dirty="0"/>
          </a:p>
        </p:txBody>
      </p:sp>
    </p:spTree>
    <p:extLst>
      <p:ext uri="{BB962C8B-B14F-4D97-AF65-F5344CB8AC3E}">
        <p14:creationId xmlns:p14="http://schemas.microsoft.com/office/powerpoint/2010/main" val="39756503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EFE8CA6-89FE-9E1A-42E3-3E4E4970370B}"/>
              </a:ext>
            </a:extLst>
          </p:cNvPr>
          <p:cNvSpPr>
            <a:spLocks noGrp="1"/>
          </p:cNvSpPr>
          <p:nvPr>
            <p:ph type="title"/>
          </p:nvPr>
        </p:nvSpPr>
        <p:spPr>
          <a:xfrm>
            <a:off x="1025524" y="585845"/>
            <a:ext cx="8640381" cy="1080001"/>
          </a:xfrm>
        </p:spPr>
        <p:txBody>
          <a:bodyPr>
            <a:normAutofit fontScale="90000"/>
          </a:bodyPr>
          <a:lstStyle/>
          <a:p>
            <a:r>
              <a:rPr lang="pl-PL" dirty="0"/>
              <a:t>Zarządzający jako koordynator tych działań pracuje we współdziałaniu z innymi służbami funkcjonującymi w Porcie Lotniczym, a w szczególności w oparciu o </a:t>
            </a:r>
            <a:r>
              <a:rPr lang="pl-PL" i="1" dirty="0"/>
              <a:t>Zespół Ochrony Lotniska</a:t>
            </a:r>
            <a:r>
              <a:rPr lang="pl-PL" dirty="0"/>
              <a:t>, w skład którego wchodzą:</a:t>
            </a:r>
            <a:br>
              <a:rPr lang="pl-PL" dirty="0"/>
            </a:br>
            <a:endParaRPr lang="en-GB" dirty="0"/>
          </a:p>
        </p:txBody>
      </p:sp>
      <p:sp>
        <p:nvSpPr>
          <p:cNvPr id="3" name="Symbol zastępczy zawartości 2">
            <a:extLst>
              <a:ext uri="{FF2B5EF4-FFF2-40B4-BE49-F238E27FC236}">
                <a16:creationId xmlns:a16="http://schemas.microsoft.com/office/drawing/2014/main" id="{6C941D59-6FA8-6F6D-1991-CC785DB29812}"/>
              </a:ext>
            </a:extLst>
          </p:cNvPr>
          <p:cNvSpPr>
            <a:spLocks noGrp="1"/>
          </p:cNvSpPr>
          <p:nvPr>
            <p:ph idx="1"/>
          </p:nvPr>
        </p:nvSpPr>
        <p:spPr>
          <a:xfrm>
            <a:off x="1025524" y="2843733"/>
            <a:ext cx="8640382" cy="3888432"/>
          </a:xfrm>
        </p:spPr>
        <p:txBody>
          <a:bodyPr>
            <a:normAutofit/>
          </a:bodyPr>
          <a:lstStyle/>
          <a:p>
            <a:pPr lvl="0"/>
            <a:r>
              <a:rPr lang="pl-PL" sz="2000" dirty="0"/>
              <a:t>Straż Ochrony Lotniska;</a:t>
            </a:r>
          </a:p>
          <a:p>
            <a:pPr lvl="0"/>
            <a:r>
              <a:rPr lang="pl-PL" sz="2000" dirty="0"/>
              <a:t>Straż Graniczna;</a:t>
            </a:r>
          </a:p>
          <a:p>
            <a:pPr lvl="0"/>
            <a:r>
              <a:rPr lang="pl-PL" sz="2000" dirty="0"/>
              <a:t>Policja;</a:t>
            </a:r>
          </a:p>
          <a:p>
            <a:pPr lvl="0"/>
            <a:r>
              <a:rPr lang="pl-PL" sz="2000" dirty="0"/>
              <a:t>przedstawiciele linii lotniczych działających na lotnisku;</a:t>
            </a:r>
          </a:p>
          <a:p>
            <a:pPr lvl="0"/>
            <a:r>
              <a:rPr lang="pl-PL" sz="2000" dirty="0"/>
              <a:t>przedstawiciele innych podmiotów prowadzących lotniczą działalność gospodarczą na lotnisku;</a:t>
            </a:r>
          </a:p>
          <a:p>
            <a:pPr lvl="0"/>
            <a:r>
              <a:rPr lang="pl-PL" sz="2000" dirty="0"/>
              <a:t>służby ochrony przeciwpożarowej.</a:t>
            </a:r>
          </a:p>
          <a:p>
            <a:pPr marL="0" indent="0">
              <a:buNone/>
            </a:pPr>
            <a:endParaRPr lang="en-GB" sz="2000" dirty="0"/>
          </a:p>
        </p:txBody>
      </p:sp>
      <p:sp>
        <p:nvSpPr>
          <p:cNvPr id="4" name="Symbol zastępczy numeru slajdu 3">
            <a:extLst>
              <a:ext uri="{FF2B5EF4-FFF2-40B4-BE49-F238E27FC236}">
                <a16:creationId xmlns:a16="http://schemas.microsoft.com/office/drawing/2014/main" id="{D40DC2F4-F08B-77D9-9FDC-1C51C94DAE9A}"/>
              </a:ext>
            </a:extLst>
          </p:cNvPr>
          <p:cNvSpPr>
            <a:spLocks noGrp="1"/>
          </p:cNvSpPr>
          <p:nvPr>
            <p:ph type="sldNum" sz="quarter" idx="10"/>
          </p:nvPr>
        </p:nvSpPr>
        <p:spPr/>
        <p:txBody>
          <a:bodyPr/>
          <a:lstStyle/>
          <a:p>
            <a:fld id="{EB4015AA-59F6-416B-87A6-8E3D940284E2}" type="slidenum">
              <a:rPr lang="pl-PL" smtClean="0"/>
              <a:pPr/>
              <a:t>11</a:t>
            </a:fld>
            <a:endParaRPr lang="pl-PL" dirty="0"/>
          </a:p>
        </p:txBody>
      </p:sp>
    </p:spTree>
    <p:extLst>
      <p:ext uri="{BB962C8B-B14F-4D97-AF65-F5344CB8AC3E}">
        <p14:creationId xmlns:p14="http://schemas.microsoft.com/office/powerpoint/2010/main" val="3474675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C6B106-064F-571F-8449-1F13DC2407D4}"/>
              </a:ext>
            </a:extLst>
          </p:cNvPr>
          <p:cNvSpPr>
            <a:spLocks noGrp="1"/>
          </p:cNvSpPr>
          <p:nvPr>
            <p:ph type="title"/>
          </p:nvPr>
        </p:nvSpPr>
        <p:spPr/>
        <p:txBody>
          <a:bodyPr/>
          <a:lstStyle/>
          <a:p>
            <a:r>
              <a:rPr lang="pl-PL" dirty="0"/>
              <a:t>Zespół Ochrony Lotniska (c.d.) </a:t>
            </a:r>
            <a:endParaRPr lang="en-GB" dirty="0"/>
          </a:p>
        </p:txBody>
      </p:sp>
      <p:sp>
        <p:nvSpPr>
          <p:cNvPr id="3" name="Symbol zastępczy zawartości 2">
            <a:extLst>
              <a:ext uri="{FF2B5EF4-FFF2-40B4-BE49-F238E27FC236}">
                <a16:creationId xmlns:a16="http://schemas.microsoft.com/office/drawing/2014/main" id="{28715787-8D33-6CC6-1DB4-637B1C5654F1}"/>
              </a:ext>
            </a:extLst>
          </p:cNvPr>
          <p:cNvSpPr>
            <a:spLocks noGrp="1"/>
          </p:cNvSpPr>
          <p:nvPr>
            <p:ph idx="1"/>
          </p:nvPr>
        </p:nvSpPr>
        <p:spPr/>
        <p:txBody>
          <a:bodyPr>
            <a:normAutofit/>
          </a:bodyPr>
          <a:lstStyle/>
          <a:p>
            <a:r>
              <a:rPr lang="pl-PL" sz="2000" dirty="0"/>
              <a:t>W praktyce jest to zawsze </a:t>
            </a:r>
            <a:r>
              <a:rPr lang="pl-PL" sz="2000" b="1" dirty="0"/>
              <a:t>zdecydowanie większa ilość osób</a:t>
            </a:r>
            <a:r>
              <a:rPr lang="pl-PL" sz="2000" dirty="0"/>
              <a:t>. Lotnisko, jako zespół naczyń połączonych, nie może funkcjonować całkiem samodzielnie i nie można podejmować decyzji mających wpływ na funkcjonowanie Portu bez udziału choćby przedstawicieli </a:t>
            </a:r>
            <a:r>
              <a:rPr lang="pl-PL" sz="2000" b="1" dirty="0"/>
              <a:t>Służby Dyżurnej, Służby Ruchu Lotniczego, jednostki ratownictwa medycznego </a:t>
            </a:r>
            <a:r>
              <a:rPr lang="pl-PL" sz="2000" dirty="0"/>
              <a:t>czy innych. Ponieważ lotnisko funkcjonuje na określonym terenie, nie bez znaczenia jest też udział w takim zespole </a:t>
            </a:r>
            <a:r>
              <a:rPr lang="pl-PL" sz="2000" b="1" dirty="0"/>
              <a:t>przedstawiciela właściwego wojewody</a:t>
            </a:r>
            <a:r>
              <a:rPr lang="pl-PL" sz="2000" dirty="0"/>
              <a:t>. Często do zespołu zapraszane są osoby, których wiedza i kompetencje mogą być wielce przydatne, jak na przykład </a:t>
            </a:r>
            <a:r>
              <a:rPr lang="pl-PL" sz="2000" b="1" dirty="0"/>
              <a:t>przedstawiciele służb technicznych </a:t>
            </a:r>
            <a:r>
              <a:rPr lang="pl-PL" sz="2000" dirty="0"/>
              <a:t>zapewniających bezpieczeństwo energetyczne, przedstawiciele samorządu terytorialnego, z którymi lotnisko ma podpisane umowy pomocy, na wypadek ewakuacji lotniska czy inne.</a:t>
            </a:r>
          </a:p>
          <a:p>
            <a:endParaRPr lang="en-GB" sz="2000" dirty="0"/>
          </a:p>
        </p:txBody>
      </p:sp>
      <p:sp>
        <p:nvSpPr>
          <p:cNvPr id="4" name="Symbol zastępczy numeru slajdu 3">
            <a:extLst>
              <a:ext uri="{FF2B5EF4-FFF2-40B4-BE49-F238E27FC236}">
                <a16:creationId xmlns:a16="http://schemas.microsoft.com/office/drawing/2014/main" id="{246A8AAF-650C-1747-2948-AD553C2081F6}"/>
              </a:ext>
            </a:extLst>
          </p:cNvPr>
          <p:cNvSpPr>
            <a:spLocks noGrp="1"/>
          </p:cNvSpPr>
          <p:nvPr>
            <p:ph type="sldNum" sz="quarter" idx="10"/>
          </p:nvPr>
        </p:nvSpPr>
        <p:spPr/>
        <p:txBody>
          <a:bodyPr/>
          <a:lstStyle/>
          <a:p>
            <a:fld id="{EB4015AA-59F6-416B-87A6-8E3D940284E2}" type="slidenum">
              <a:rPr lang="pl-PL" smtClean="0"/>
              <a:pPr/>
              <a:t>12</a:t>
            </a:fld>
            <a:endParaRPr lang="pl-PL" dirty="0"/>
          </a:p>
        </p:txBody>
      </p:sp>
    </p:spTree>
    <p:extLst>
      <p:ext uri="{BB962C8B-B14F-4D97-AF65-F5344CB8AC3E}">
        <p14:creationId xmlns:p14="http://schemas.microsoft.com/office/powerpoint/2010/main" val="3070779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6909901-E3FF-87AD-4372-58AEC371925A}"/>
              </a:ext>
            </a:extLst>
          </p:cNvPr>
          <p:cNvSpPr>
            <a:spLocks noGrp="1"/>
          </p:cNvSpPr>
          <p:nvPr>
            <p:ph type="title"/>
          </p:nvPr>
        </p:nvSpPr>
        <p:spPr/>
        <p:txBody>
          <a:bodyPr/>
          <a:lstStyle/>
          <a:p>
            <a:r>
              <a:rPr lang="pl-PL" dirty="0"/>
              <a:t>Plan przeciwdziałania sytuacji kryzysowej w lotnictwie cywilnym</a:t>
            </a:r>
            <a:endParaRPr lang="en-GB" dirty="0"/>
          </a:p>
        </p:txBody>
      </p:sp>
      <p:sp>
        <p:nvSpPr>
          <p:cNvPr id="3" name="Symbol zastępczy zawartości 2">
            <a:extLst>
              <a:ext uri="{FF2B5EF4-FFF2-40B4-BE49-F238E27FC236}">
                <a16:creationId xmlns:a16="http://schemas.microsoft.com/office/drawing/2014/main" id="{3724E33C-539F-4E65-9515-A254EC6D8B34}"/>
              </a:ext>
            </a:extLst>
          </p:cNvPr>
          <p:cNvSpPr>
            <a:spLocks noGrp="1"/>
          </p:cNvSpPr>
          <p:nvPr>
            <p:ph idx="1"/>
          </p:nvPr>
        </p:nvSpPr>
        <p:spPr/>
        <p:txBody>
          <a:bodyPr>
            <a:normAutofit/>
          </a:bodyPr>
          <a:lstStyle/>
          <a:p>
            <a:r>
              <a:rPr lang="pl-PL" dirty="0"/>
              <a:t>Przygotowuje go zarządzający lotniskiem wraz z Policją i Strażą Graniczną oraz w porozumieniu z wszystkimi innymi współużytkownikami lotniska. Zawiera:</a:t>
            </a:r>
          </a:p>
          <a:p>
            <a:pPr lvl="1"/>
            <a:r>
              <a:rPr lang="pl-PL" dirty="0"/>
              <a:t>Zorganizowanie Centrum Koordynacji Antykryzysowej i powołanie sztabu kryzysowego na wypadek zaistnienia sytuacji kryzysowej.</a:t>
            </a:r>
          </a:p>
          <a:p>
            <a:pPr lvl="1"/>
            <a:r>
              <a:rPr lang="pl-PL" dirty="0"/>
              <a:t>Plan postępowania na wypadek porwania.</a:t>
            </a:r>
          </a:p>
          <a:p>
            <a:pPr lvl="1"/>
            <a:r>
              <a:rPr lang="pl-PL" dirty="0"/>
              <a:t>Plan postępowania na wypadek sabotażu.</a:t>
            </a:r>
          </a:p>
          <a:p>
            <a:pPr lvl="1"/>
            <a:r>
              <a:rPr lang="pl-PL" dirty="0"/>
              <a:t>Plan postępowania na wypadek zagrożenia środkami masowego rażenia.</a:t>
            </a:r>
          </a:p>
          <a:p>
            <a:pPr lvl="1"/>
            <a:r>
              <a:rPr lang="pl-PL" dirty="0"/>
              <a:t>Procedury alarmowe w przypadku niespodziewanych sytuacji wysokiego ryzyka.</a:t>
            </a:r>
          </a:p>
          <a:p>
            <a:pPr lvl="1"/>
            <a:r>
              <a:rPr lang="pl-PL" dirty="0"/>
              <a:t>Działania i procedury w sytuacji zagrożenia bombowego.</a:t>
            </a:r>
          </a:p>
          <a:p>
            <a:pPr lvl="1"/>
            <a:r>
              <a:rPr lang="pl-PL" dirty="0"/>
              <a:t>Ewakuacja i przeszukanie statku powietrznego będącego obiektem ataku lub groźby.</a:t>
            </a:r>
          </a:p>
          <a:p>
            <a:pPr lvl="1"/>
            <a:r>
              <a:rPr lang="pl-PL" dirty="0"/>
              <a:t>Informowanie o incydentach.</a:t>
            </a:r>
          </a:p>
          <a:p>
            <a:endParaRPr lang="en-GB" dirty="0"/>
          </a:p>
        </p:txBody>
      </p:sp>
      <p:sp>
        <p:nvSpPr>
          <p:cNvPr id="4" name="Symbol zastępczy numeru slajdu 3">
            <a:extLst>
              <a:ext uri="{FF2B5EF4-FFF2-40B4-BE49-F238E27FC236}">
                <a16:creationId xmlns:a16="http://schemas.microsoft.com/office/drawing/2014/main" id="{3718DBF7-1E7C-D1F3-1142-F00F59DB0D2A}"/>
              </a:ext>
            </a:extLst>
          </p:cNvPr>
          <p:cNvSpPr>
            <a:spLocks noGrp="1"/>
          </p:cNvSpPr>
          <p:nvPr>
            <p:ph type="sldNum" sz="quarter" idx="10"/>
          </p:nvPr>
        </p:nvSpPr>
        <p:spPr/>
        <p:txBody>
          <a:bodyPr/>
          <a:lstStyle/>
          <a:p>
            <a:fld id="{EB4015AA-59F6-416B-87A6-8E3D940284E2}" type="slidenum">
              <a:rPr lang="pl-PL" smtClean="0"/>
              <a:pPr/>
              <a:t>13</a:t>
            </a:fld>
            <a:endParaRPr lang="pl-PL" dirty="0"/>
          </a:p>
        </p:txBody>
      </p:sp>
    </p:spTree>
    <p:extLst>
      <p:ext uri="{BB962C8B-B14F-4D97-AF65-F5344CB8AC3E}">
        <p14:creationId xmlns:p14="http://schemas.microsoft.com/office/powerpoint/2010/main" val="15536116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B2EA20D-D51C-D21F-B26C-BE8518F91A88}"/>
              </a:ext>
            </a:extLst>
          </p:cNvPr>
          <p:cNvSpPr>
            <a:spLocks noGrp="1"/>
          </p:cNvSpPr>
          <p:nvPr>
            <p:ph type="title"/>
          </p:nvPr>
        </p:nvSpPr>
        <p:spPr/>
        <p:txBody>
          <a:bodyPr/>
          <a:lstStyle/>
          <a:p>
            <a:r>
              <a:rPr lang="pl-PL" dirty="0"/>
              <a:t>Plan przeciwdziałania sytuacji kryzysowej w lotnictwie cywilnym</a:t>
            </a:r>
            <a:endParaRPr lang="en-GB" dirty="0"/>
          </a:p>
        </p:txBody>
      </p:sp>
      <p:sp>
        <p:nvSpPr>
          <p:cNvPr id="3" name="Symbol zastępczy zawartości 2">
            <a:extLst>
              <a:ext uri="{FF2B5EF4-FFF2-40B4-BE49-F238E27FC236}">
                <a16:creationId xmlns:a16="http://schemas.microsoft.com/office/drawing/2014/main" id="{49447865-85CD-E9C5-65D6-16773C16D447}"/>
              </a:ext>
            </a:extLst>
          </p:cNvPr>
          <p:cNvSpPr>
            <a:spLocks noGrp="1"/>
          </p:cNvSpPr>
          <p:nvPr>
            <p:ph idx="1"/>
          </p:nvPr>
        </p:nvSpPr>
        <p:spPr/>
        <p:txBody>
          <a:bodyPr>
            <a:normAutofit/>
          </a:bodyPr>
          <a:lstStyle/>
          <a:p>
            <a:r>
              <a:rPr lang="pl-PL" sz="2000" dirty="0"/>
              <a:t>Uwzględnia warunki i tryb współpracy oraz koordynacji działań poszczególnych podmiotów wchodzących w skład systemu ochrony lotniska, </a:t>
            </a:r>
          </a:p>
          <a:p>
            <a:r>
              <a:rPr lang="pl-PL" sz="2000" dirty="0"/>
              <a:t>sposób reagowania na zagrożenia, </a:t>
            </a:r>
          </a:p>
          <a:p>
            <a:r>
              <a:rPr lang="pl-PL" sz="2000" dirty="0"/>
              <a:t>sposoby postępowania w sytuacji zagrożenia </a:t>
            </a:r>
          </a:p>
          <a:p>
            <a:r>
              <a:rPr lang="pl-PL" sz="2000" dirty="0"/>
              <a:t>oraz informowania o zagrożeniu osób odpowiedzialnych za system ochrony lotniska.</a:t>
            </a:r>
          </a:p>
          <a:p>
            <a:endParaRPr lang="en-GB" sz="2000" dirty="0"/>
          </a:p>
        </p:txBody>
      </p:sp>
      <p:sp>
        <p:nvSpPr>
          <p:cNvPr id="4" name="Symbol zastępczy numeru slajdu 3">
            <a:extLst>
              <a:ext uri="{FF2B5EF4-FFF2-40B4-BE49-F238E27FC236}">
                <a16:creationId xmlns:a16="http://schemas.microsoft.com/office/drawing/2014/main" id="{B6A92AD1-C30D-DF4B-C9DE-F4CAEDB04D2D}"/>
              </a:ext>
            </a:extLst>
          </p:cNvPr>
          <p:cNvSpPr>
            <a:spLocks noGrp="1"/>
          </p:cNvSpPr>
          <p:nvPr>
            <p:ph type="sldNum" sz="quarter" idx="10"/>
          </p:nvPr>
        </p:nvSpPr>
        <p:spPr/>
        <p:txBody>
          <a:bodyPr/>
          <a:lstStyle/>
          <a:p>
            <a:fld id="{EB4015AA-59F6-416B-87A6-8E3D940284E2}" type="slidenum">
              <a:rPr lang="pl-PL" smtClean="0"/>
              <a:pPr/>
              <a:t>14</a:t>
            </a:fld>
            <a:endParaRPr lang="pl-PL" dirty="0"/>
          </a:p>
        </p:txBody>
      </p:sp>
    </p:spTree>
    <p:extLst>
      <p:ext uri="{BB962C8B-B14F-4D97-AF65-F5344CB8AC3E}">
        <p14:creationId xmlns:p14="http://schemas.microsoft.com/office/powerpoint/2010/main" val="3975353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E09DB9C-4D0D-9405-40CA-A1746309493B}"/>
              </a:ext>
            </a:extLst>
          </p:cNvPr>
          <p:cNvSpPr>
            <a:spLocks noGrp="1"/>
          </p:cNvSpPr>
          <p:nvPr>
            <p:ph type="title"/>
          </p:nvPr>
        </p:nvSpPr>
        <p:spPr/>
        <p:txBody>
          <a:bodyPr/>
          <a:lstStyle/>
          <a:p>
            <a:pPr algn="ctr"/>
            <a:r>
              <a:rPr lang="pl-PL" dirty="0"/>
              <a:t>4 fazy zarządzania kryzysowego:</a:t>
            </a:r>
            <a:endParaRPr lang="en-GB" dirty="0"/>
          </a:p>
        </p:txBody>
      </p:sp>
      <p:pic>
        <p:nvPicPr>
          <p:cNvPr id="6" name="Symbol zastępczy zawartości 5">
            <a:extLst>
              <a:ext uri="{FF2B5EF4-FFF2-40B4-BE49-F238E27FC236}">
                <a16:creationId xmlns:a16="http://schemas.microsoft.com/office/drawing/2014/main" id="{A1D1DCE3-1B03-6F81-CF03-B52148AAC13E}"/>
              </a:ext>
            </a:extLst>
          </p:cNvPr>
          <p:cNvPicPr>
            <a:picLocks noGrp="1" noChangeAspect="1"/>
          </p:cNvPicPr>
          <p:nvPr>
            <p:ph idx="1"/>
          </p:nvPr>
        </p:nvPicPr>
        <p:blipFill>
          <a:blip r:embed="rId2"/>
          <a:stretch>
            <a:fillRect/>
          </a:stretch>
        </p:blipFill>
        <p:spPr>
          <a:xfrm>
            <a:off x="1007997" y="2195661"/>
            <a:ext cx="8640763" cy="3469678"/>
          </a:xfrm>
        </p:spPr>
      </p:pic>
      <p:sp>
        <p:nvSpPr>
          <p:cNvPr id="4" name="Symbol zastępczy numeru slajdu 3">
            <a:extLst>
              <a:ext uri="{FF2B5EF4-FFF2-40B4-BE49-F238E27FC236}">
                <a16:creationId xmlns:a16="http://schemas.microsoft.com/office/drawing/2014/main" id="{0683F614-49B2-BB01-D300-06377C9803EB}"/>
              </a:ext>
            </a:extLst>
          </p:cNvPr>
          <p:cNvSpPr>
            <a:spLocks noGrp="1"/>
          </p:cNvSpPr>
          <p:nvPr>
            <p:ph type="sldNum" sz="quarter" idx="10"/>
          </p:nvPr>
        </p:nvSpPr>
        <p:spPr/>
        <p:txBody>
          <a:bodyPr/>
          <a:lstStyle/>
          <a:p>
            <a:fld id="{EB4015AA-59F6-416B-87A6-8E3D940284E2}" type="slidenum">
              <a:rPr lang="pl-PL" smtClean="0"/>
              <a:pPr/>
              <a:t>15</a:t>
            </a:fld>
            <a:endParaRPr lang="pl-PL" dirty="0"/>
          </a:p>
        </p:txBody>
      </p:sp>
    </p:spTree>
    <p:extLst>
      <p:ext uri="{BB962C8B-B14F-4D97-AF65-F5344CB8AC3E}">
        <p14:creationId xmlns:p14="http://schemas.microsoft.com/office/powerpoint/2010/main" val="13607750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0BCF165-F4D9-1016-D793-04D555CF44F0}"/>
              </a:ext>
            </a:extLst>
          </p:cNvPr>
          <p:cNvSpPr>
            <a:spLocks noGrp="1"/>
          </p:cNvSpPr>
          <p:nvPr>
            <p:ph type="title"/>
          </p:nvPr>
        </p:nvSpPr>
        <p:spPr/>
        <p:txBody>
          <a:bodyPr/>
          <a:lstStyle/>
          <a:p>
            <a:r>
              <a:rPr lang="pl-PL" dirty="0"/>
              <a:t>Fazy zarządzania kryzysowego:</a:t>
            </a:r>
            <a:endParaRPr lang="en-GB" dirty="0"/>
          </a:p>
        </p:txBody>
      </p:sp>
      <p:sp>
        <p:nvSpPr>
          <p:cNvPr id="3" name="Symbol zastępczy zawartości 2">
            <a:extLst>
              <a:ext uri="{FF2B5EF4-FFF2-40B4-BE49-F238E27FC236}">
                <a16:creationId xmlns:a16="http://schemas.microsoft.com/office/drawing/2014/main" id="{67206721-CA05-ECC8-E2C9-61526A10482A}"/>
              </a:ext>
            </a:extLst>
          </p:cNvPr>
          <p:cNvSpPr>
            <a:spLocks noGrp="1"/>
          </p:cNvSpPr>
          <p:nvPr>
            <p:ph idx="1"/>
          </p:nvPr>
        </p:nvSpPr>
        <p:spPr/>
        <p:txBody>
          <a:bodyPr/>
          <a:lstStyle/>
          <a:p>
            <a:r>
              <a:rPr lang="pl-PL" b="1" dirty="0"/>
              <a:t>ZAPOBIEGANIE</a:t>
            </a:r>
            <a:r>
              <a:rPr lang="pl-PL" dirty="0"/>
              <a:t> – analiza i ocena zagrożeń, szkolenia służb ochrony oraz całego personelu pracującego na lotnisku,</a:t>
            </a:r>
          </a:p>
          <a:p>
            <a:r>
              <a:rPr lang="pl-PL" b="1" dirty="0"/>
              <a:t>PRZYGOTOWANIE</a:t>
            </a:r>
            <a:r>
              <a:rPr lang="pl-PL" dirty="0"/>
              <a:t> – opracowanie i wdrożenie planów reagowania kryzysowego, opracowanie odpowiednich procedur bezpieczeństwa, zapewnienie specjalistycznego systemu łączności kryzysowej, systemu alarmowania, stanowiska kierowania,</a:t>
            </a:r>
          </a:p>
          <a:p>
            <a:r>
              <a:rPr lang="pl-PL" b="1" dirty="0"/>
              <a:t>REAGOWANIE</a:t>
            </a:r>
            <a:r>
              <a:rPr lang="pl-PL" dirty="0"/>
              <a:t> – po wystąpieniu realnego zagrożenia uruchomienie systemu alarmowania, zapewnienie obiegu informacji, podjęcie działań prewencyjnych i akacji ratowniczych;</a:t>
            </a:r>
          </a:p>
          <a:p>
            <a:r>
              <a:rPr lang="pl-PL" b="1" dirty="0"/>
              <a:t>ODBUDOWA</a:t>
            </a:r>
            <a:r>
              <a:rPr lang="pl-PL" dirty="0"/>
              <a:t> – końcowa faza zarządzania kryzysowego, mająca na celu przywrócenie normalnego funkcjonowania lotniska.</a:t>
            </a:r>
          </a:p>
          <a:p>
            <a:pPr marL="0" indent="0">
              <a:buNone/>
            </a:pPr>
            <a:endParaRPr lang="en-GB" dirty="0"/>
          </a:p>
        </p:txBody>
      </p:sp>
      <p:sp>
        <p:nvSpPr>
          <p:cNvPr id="4" name="Symbol zastępczy numeru slajdu 3">
            <a:extLst>
              <a:ext uri="{FF2B5EF4-FFF2-40B4-BE49-F238E27FC236}">
                <a16:creationId xmlns:a16="http://schemas.microsoft.com/office/drawing/2014/main" id="{10FA9A37-4C2F-57DB-9673-74B55BDFAFDF}"/>
              </a:ext>
            </a:extLst>
          </p:cNvPr>
          <p:cNvSpPr>
            <a:spLocks noGrp="1"/>
          </p:cNvSpPr>
          <p:nvPr>
            <p:ph type="sldNum" sz="quarter" idx="10"/>
          </p:nvPr>
        </p:nvSpPr>
        <p:spPr/>
        <p:txBody>
          <a:bodyPr/>
          <a:lstStyle/>
          <a:p>
            <a:fld id="{EB4015AA-59F6-416B-87A6-8E3D940284E2}" type="slidenum">
              <a:rPr lang="pl-PL" smtClean="0"/>
              <a:pPr/>
              <a:t>16</a:t>
            </a:fld>
            <a:endParaRPr lang="pl-PL" dirty="0"/>
          </a:p>
        </p:txBody>
      </p:sp>
    </p:spTree>
    <p:extLst>
      <p:ext uri="{BB962C8B-B14F-4D97-AF65-F5344CB8AC3E}">
        <p14:creationId xmlns:p14="http://schemas.microsoft.com/office/powerpoint/2010/main" val="17659553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BA72AC4-E424-89BC-E040-D3DD2B97DF07}"/>
              </a:ext>
            </a:extLst>
          </p:cNvPr>
          <p:cNvSpPr>
            <a:spLocks noGrp="1"/>
          </p:cNvSpPr>
          <p:nvPr>
            <p:ph type="title"/>
          </p:nvPr>
        </p:nvSpPr>
        <p:spPr/>
        <p:txBody>
          <a:bodyPr/>
          <a:lstStyle/>
          <a:p>
            <a:r>
              <a:rPr lang="pl-PL" dirty="0"/>
              <a:t>Proces obudowy</a:t>
            </a:r>
            <a:endParaRPr lang="en-GB" dirty="0"/>
          </a:p>
        </p:txBody>
      </p:sp>
      <p:sp>
        <p:nvSpPr>
          <p:cNvPr id="3" name="Symbol zastępczy zawartości 2">
            <a:extLst>
              <a:ext uri="{FF2B5EF4-FFF2-40B4-BE49-F238E27FC236}">
                <a16:creationId xmlns:a16="http://schemas.microsoft.com/office/drawing/2014/main" id="{4DD0EF0B-F0B6-1443-C6FD-90F72A06AB16}"/>
              </a:ext>
            </a:extLst>
          </p:cNvPr>
          <p:cNvSpPr>
            <a:spLocks noGrp="1"/>
          </p:cNvSpPr>
          <p:nvPr>
            <p:ph idx="1"/>
          </p:nvPr>
        </p:nvSpPr>
        <p:spPr/>
        <p:txBody>
          <a:bodyPr/>
          <a:lstStyle/>
          <a:p>
            <a:r>
              <a:rPr lang="pl-PL" sz="2000" dirty="0"/>
              <a:t>Ponieważ jest to </a:t>
            </a:r>
            <a:r>
              <a:rPr lang="pl-PL" sz="2000" b="1" dirty="0"/>
              <a:t>proces permanentny</a:t>
            </a:r>
            <a:r>
              <a:rPr lang="pl-PL" sz="2000" dirty="0"/>
              <a:t>, każdorazowo po przywróceniu normalnego działania lotniska po zdarzeniu (ćwiczeniu) jego przebieg poddawany jest dokładnej analizie i ocenie przez wszystkich uczestników. Ocenie poddawane są wszystkie elementy przebiegu zdarzenia i podejmowanych działań. Proces odbudowy nie kończy się wraz z uruchomieniem odprawy i startów samolotów. Odbudowa może być krótkoterminowa i długoterminowa.</a:t>
            </a:r>
          </a:p>
          <a:p>
            <a:endParaRPr lang="en-GB" dirty="0"/>
          </a:p>
        </p:txBody>
      </p:sp>
      <p:sp>
        <p:nvSpPr>
          <p:cNvPr id="4" name="Symbol zastępczy numeru slajdu 3">
            <a:extLst>
              <a:ext uri="{FF2B5EF4-FFF2-40B4-BE49-F238E27FC236}">
                <a16:creationId xmlns:a16="http://schemas.microsoft.com/office/drawing/2014/main" id="{12D0AA73-B06E-BFB5-873C-0753B5948BBA}"/>
              </a:ext>
            </a:extLst>
          </p:cNvPr>
          <p:cNvSpPr>
            <a:spLocks noGrp="1"/>
          </p:cNvSpPr>
          <p:nvPr>
            <p:ph type="sldNum" sz="quarter" idx="10"/>
          </p:nvPr>
        </p:nvSpPr>
        <p:spPr/>
        <p:txBody>
          <a:bodyPr/>
          <a:lstStyle/>
          <a:p>
            <a:fld id="{EB4015AA-59F6-416B-87A6-8E3D940284E2}" type="slidenum">
              <a:rPr lang="pl-PL" smtClean="0"/>
              <a:pPr/>
              <a:t>17</a:t>
            </a:fld>
            <a:endParaRPr lang="pl-PL" dirty="0"/>
          </a:p>
        </p:txBody>
      </p:sp>
    </p:spTree>
    <p:extLst>
      <p:ext uri="{BB962C8B-B14F-4D97-AF65-F5344CB8AC3E}">
        <p14:creationId xmlns:p14="http://schemas.microsoft.com/office/powerpoint/2010/main" val="1588283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B8B39D5-8C57-DB5A-FA8A-D473751110E7}"/>
              </a:ext>
            </a:extLst>
          </p:cNvPr>
          <p:cNvSpPr>
            <a:spLocks noGrp="1"/>
          </p:cNvSpPr>
          <p:nvPr>
            <p:ph type="title"/>
          </p:nvPr>
        </p:nvSpPr>
        <p:spPr>
          <a:xfrm>
            <a:off x="1024819" y="467768"/>
            <a:ext cx="8640381" cy="1080001"/>
          </a:xfrm>
        </p:spPr>
        <p:txBody>
          <a:bodyPr/>
          <a:lstStyle/>
          <a:p>
            <a:r>
              <a:rPr lang="pl-PL" dirty="0"/>
              <a:t>Sztab kryzysowy:</a:t>
            </a:r>
            <a:endParaRPr lang="en-GB" dirty="0"/>
          </a:p>
        </p:txBody>
      </p:sp>
      <p:sp>
        <p:nvSpPr>
          <p:cNvPr id="3" name="Symbol zastępczy zawartości 2">
            <a:extLst>
              <a:ext uri="{FF2B5EF4-FFF2-40B4-BE49-F238E27FC236}">
                <a16:creationId xmlns:a16="http://schemas.microsoft.com/office/drawing/2014/main" id="{BD869B3C-2378-43CC-8D17-DBA455265F2C}"/>
              </a:ext>
            </a:extLst>
          </p:cNvPr>
          <p:cNvSpPr>
            <a:spLocks noGrp="1"/>
          </p:cNvSpPr>
          <p:nvPr>
            <p:ph idx="1"/>
          </p:nvPr>
        </p:nvSpPr>
        <p:spPr>
          <a:xfrm>
            <a:off x="665386" y="1259557"/>
            <a:ext cx="9000903" cy="5616624"/>
          </a:xfrm>
        </p:spPr>
        <p:txBody>
          <a:bodyPr>
            <a:normAutofit/>
          </a:bodyPr>
          <a:lstStyle/>
          <a:p>
            <a:pPr>
              <a:lnSpc>
                <a:spcPct val="120000"/>
              </a:lnSpc>
              <a:spcBef>
                <a:spcPts val="600"/>
              </a:spcBef>
            </a:pPr>
            <a:r>
              <a:rPr lang="pl-PL" sz="2100" dirty="0"/>
              <a:t>W fazie REAGOWANIA po wystąpieniu realnego zagrożenia lub zdarzenia na podstawie planów przeciwdziałania takim sytuacjom, Zarządzający lotniskiem zwołuje sztab kryzysowy, który prowadzi działania w CENTRUM KOORDYNACJI ANTYKRYZYSOWEJ. </a:t>
            </a:r>
          </a:p>
          <a:p>
            <a:pPr>
              <a:lnSpc>
                <a:spcPct val="120000"/>
              </a:lnSpc>
              <a:spcBef>
                <a:spcPts val="600"/>
              </a:spcBef>
            </a:pPr>
            <a:r>
              <a:rPr lang="pl-PL" sz="2100" dirty="0"/>
              <a:t>Centrum musi być odpowiednio przygotowane, określone są w </a:t>
            </a:r>
            <a:r>
              <a:rPr lang="pl-PL" sz="2100" i="1" dirty="0"/>
              <a:t>Rozporządzeniu Rady Ministrów z dnia 19 czerwca 2007 roku w sprawie Krajowego Programu Ochrony Lotnictwa Cywilnego realizującego zasady ochrony lotnictwa</a:t>
            </a:r>
            <a:r>
              <a:rPr lang="pl-PL" sz="2100" dirty="0"/>
              <a:t>. Zarządzający lotniskiem przygotowuje pomieszczenia:</a:t>
            </a:r>
          </a:p>
          <a:p>
            <a:pPr lvl="1">
              <a:lnSpc>
                <a:spcPct val="120000"/>
              </a:lnSpc>
              <a:spcBef>
                <a:spcPts val="600"/>
              </a:spcBef>
            </a:pPr>
            <a:r>
              <a:rPr lang="pl-PL" sz="2100" dirty="0"/>
              <a:t>do pracy sztabu, </a:t>
            </a:r>
          </a:p>
          <a:p>
            <a:pPr lvl="1">
              <a:lnSpc>
                <a:spcPct val="120000"/>
              </a:lnSpc>
              <a:spcBef>
                <a:spcPts val="600"/>
              </a:spcBef>
            </a:pPr>
            <a:r>
              <a:rPr lang="pl-PL" sz="2100" dirty="0"/>
              <a:t>socjalne, </a:t>
            </a:r>
          </a:p>
          <a:p>
            <a:pPr lvl="1">
              <a:lnSpc>
                <a:spcPct val="120000"/>
              </a:lnSpc>
              <a:spcBef>
                <a:spcPts val="600"/>
              </a:spcBef>
            </a:pPr>
            <a:r>
              <a:rPr lang="pl-PL" sz="2100" dirty="0"/>
              <a:t>do pracy negocjatora, </a:t>
            </a:r>
          </a:p>
          <a:p>
            <a:pPr lvl="1">
              <a:lnSpc>
                <a:spcPct val="120000"/>
              </a:lnSpc>
              <a:spcBef>
                <a:spcPts val="600"/>
              </a:spcBef>
            </a:pPr>
            <a:r>
              <a:rPr lang="pl-PL" sz="2100" dirty="0"/>
              <a:t>dla tłumaczy.</a:t>
            </a:r>
          </a:p>
          <a:p>
            <a:pPr>
              <a:lnSpc>
                <a:spcPct val="120000"/>
              </a:lnSpc>
              <a:spcBef>
                <a:spcPts val="600"/>
              </a:spcBef>
            </a:pPr>
            <a:endParaRPr lang="en-GB" dirty="0"/>
          </a:p>
        </p:txBody>
      </p:sp>
      <p:sp>
        <p:nvSpPr>
          <p:cNvPr id="4" name="Symbol zastępczy numeru slajdu 3">
            <a:extLst>
              <a:ext uri="{FF2B5EF4-FFF2-40B4-BE49-F238E27FC236}">
                <a16:creationId xmlns:a16="http://schemas.microsoft.com/office/drawing/2014/main" id="{2E1EE973-FFB5-2860-723E-032C50CB9A45}"/>
              </a:ext>
            </a:extLst>
          </p:cNvPr>
          <p:cNvSpPr>
            <a:spLocks noGrp="1"/>
          </p:cNvSpPr>
          <p:nvPr>
            <p:ph type="sldNum" sz="quarter" idx="10"/>
          </p:nvPr>
        </p:nvSpPr>
        <p:spPr/>
        <p:txBody>
          <a:bodyPr/>
          <a:lstStyle/>
          <a:p>
            <a:fld id="{EB4015AA-59F6-416B-87A6-8E3D940284E2}" type="slidenum">
              <a:rPr lang="pl-PL" smtClean="0"/>
              <a:pPr/>
              <a:t>18</a:t>
            </a:fld>
            <a:endParaRPr lang="pl-PL" dirty="0"/>
          </a:p>
        </p:txBody>
      </p:sp>
    </p:spTree>
    <p:extLst>
      <p:ext uri="{BB962C8B-B14F-4D97-AF65-F5344CB8AC3E}">
        <p14:creationId xmlns:p14="http://schemas.microsoft.com/office/powerpoint/2010/main" val="9092663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8B6573D-6819-C468-0CD6-E3E60A5D673A}"/>
              </a:ext>
            </a:extLst>
          </p:cNvPr>
          <p:cNvSpPr>
            <a:spLocks noGrp="1"/>
          </p:cNvSpPr>
          <p:nvPr>
            <p:ph type="title"/>
          </p:nvPr>
        </p:nvSpPr>
        <p:spPr/>
        <p:txBody>
          <a:bodyPr>
            <a:normAutofit fontScale="90000"/>
          </a:bodyPr>
          <a:lstStyle/>
          <a:p>
            <a:r>
              <a:rPr lang="pl-PL" dirty="0"/>
              <a:t>Niezbędne wyposażenie centrum koordynacji antykryzysowej:</a:t>
            </a:r>
            <a:br>
              <a:rPr lang="pl-PL" dirty="0"/>
            </a:br>
            <a:endParaRPr lang="en-GB" dirty="0"/>
          </a:p>
        </p:txBody>
      </p:sp>
      <p:sp>
        <p:nvSpPr>
          <p:cNvPr id="3" name="Symbol zastępczy zawartości 2">
            <a:extLst>
              <a:ext uri="{FF2B5EF4-FFF2-40B4-BE49-F238E27FC236}">
                <a16:creationId xmlns:a16="http://schemas.microsoft.com/office/drawing/2014/main" id="{F12E3DF8-490A-25ED-CECE-F425AE207A0D}"/>
              </a:ext>
            </a:extLst>
          </p:cNvPr>
          <p:cNvSpPr>
            <a:spLocks noGrp="1"/>
          </p:cNvSpPr>
          <p:nvPr>
            <p:ph idx="1"/>
          </p:nvPr>
        </p:nvSpPr>
        <p:spPr>
          <a:xfrm>
            <a:off x="1025907" y="1979837"/>
            <a:ext cx="8640382" cy="5112368"/>
          </a:xfrm>
        </p:spPr>
        <p:txBody>
          <a:bodyPr>
            <a:normAutofit lnSpcReduction="10000"/>
          </a:bodyPr>
          <a:lstStyle/>
          <a:p>
            <a:pPr lvl="1">
              <a:lnSpc>
                <a:spcPct val="120000"/>
              </a:lnSpc>
              <a:spcBef>
                <a:spcPts val="600"/>
              </a:spcBef>
            </a:pPr>
            <a:r>
              <a:rPr lang="pl-PL" sz="2100" dirty="0"/>
              <a:t>środki łączności przewodowej i bezprzewodowej wyposażone w system identyfikacji rozmówców;</a:t>
            </a:r>
          </a:p>
          <a:p>
            <a:pPr lvl="1">
              <a:lnSpc>
                <a:spcPct val="120000"/>
              </a:lnSpc>
              <a:spcBef>
                <a:spcPts val="600"/>
              </a:spcBef>
            </a:pPr>
            <a:r>
              <a:rPr lang="pl-PL" sz="2100" dirty="0"/>
              <a:t>mapy i plany lotniska oraz otaczającego terenu, projekty budowlane obiektów znajdujących się na terenie lotniska wraz z przebiegiem linii energetycznych i elektrycznych, gazowych, telekomunikacyjnych, teleinformatycznych, wodno-kanalizacyjnych oraz cieplnych;</a:t>
            </a:r>
          </a:p>
          <a:p>
            <a:pPr lvl="1">
              <a:lnSpc>
                <a:spcPct val="120000"/>
              </a:lnSpc>
              <a:spcBef>
                <a:spcPts val="600"/>
              </a:spcBef>
            </a:pPr>
            <a:r>
              <a:rPr lang="pl-PL" sz="2100" dirty="0"/>
              <a:t>sprzęt radiowo-telewizyjny;</a:t>
            </a:r>
          </a:p>
          <a:p>
            <a:pPr lvl="1">
              <a:lnSpc>
                <a:spcPct val="120000"/>
              </a:lnSpc>
              <a:spcBef>
                <a:spcPts val="600"/>
              </a:spcBef>
            </a:pPr>
            <a:r>
              <a:rPr lang="pl-PL" sz="2100" dirty="0"/>
              <a:t>plany wnętrz wszystkich typów statków powietrznych operujących z danego lotniska;</a:t>
            </a:r>
          </a:p>
          <a:p>
            <a:pPr lvl="1">
              <a:lnSpc>
                <a:spcPct val="120000"/>
              </a:lnSpc>
              <a:spcBef>
                <a:spcPts val="600"/>
              </a:spcBef>
            </a:pPr>
            <a:r>
              <a:rPr lang="pl-PL" sz="2100" dirty="0"/>
              <a:t>kopie programu ochrony lotniska oraz programów ochrony przewoźników lotniczych;</a:t>
            </a:r>
          </a:p>
          <a:p>
            <a:pPr lvl="1">
              <a:lnSpc>
                <a:spcPct val="120000"/>
              </a:lnSpc>
              <a:spcBef>
                <a:spcPts val="600"/>
              </a:spcBef>
            </a:pPr>
            <a:r>
              <a:rPr lang="pl-PL" sz="2100" dirty="0"/>
              <a:t>spis telefonów wewnętrznych i zewnętrznych.</a:t>
            </a:r>
          </a:p>
          <a:p>
            <a:endParaRPr lang="en-GB" dirty="0"/>
          </a:p>
        </p:txBody>
      </p:sp>
      <p:sp>
        <p:nvSpPr>
          <p:cNvPr id="4" name="Symbol zastępczy numeru slajdu 3">
            <a:extLst>
              <a:ext uri="{FF2B5EF4-FFF2-40B4-BE49-F238E27FC236}">
                <a16:creationId xmlns:a16="http://schemas.microsoft.com/office/drawing/2014/main" id="{79A00ADF-001B-B29D-3D37-76B77B4D2E57}"/>
              </a:ext>
            </a:extLst>
          </p:cNvPr>
          <p:cNvSpPr>
            <a:spLocks noGrp="1"/>
          </p:cNvSpPr>
          <p:nvPr>
            <p:ph type="sldNum" sz="quarter" idx="10"/>
          </p:nvPr>
        </p:nvSpPr>
        <p:spPr/>
        <p:txBody>
          <a:bodyPr/>
          <a:lstStyle/>
          <a:p>
            <a:fld id="{EB4015AA-59F6-416B-87A6-8E3D940284E2}" type="slidenum">
              <a:rPr lang="pl-PL" smtClean="0"/>
              <a:pPr/>
              <a:t>19</a:t>
            </a:fld>
            <a:endParaRPr lang="pl-PL" dirty="0"/>
          </a:p>
        </p:txBody>
      </p:sp>
    </p:spTree>
    <p:extLst>
      <p:ext uri="{BB962C8B-B14F-4D97-AF65-F5344CB8AC3E}">
        <p14:creationId xmlns:p14="http://schemas.microsoft.com/office/powerpoint/2010/main" val="3901062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ytuł 10">
            <a:extLst>
              <a:ext uri="{FF2B5EF4-FFF2-40B4-BE49-F238E27FC236}">
                <a16:creationId xmlns:a16="http://schemas.microsoft.com/office/drawing/2014/main" id="{56D39C55-7AA3-7040-B077-14B2D470B74D}"/>
              </a:ext>
            </a:extLst>
          </p:cNvPr>
          <p:cNvSpPr>
            <a:spLocks noGrp="1"/>
          </p:cNvSpPr>
          <p:nvPr>
            <p:ph type="ctrTitle"/>
          </p:nvPr>
        </p:nvSpPr>
        <p:spPr/>
        <p:txBody>
          <a:bodyPr/>
          <a:lstStyle/>
          <a:p>
            <a:r>
              <a:rPr lang="pl-PL" dirty="0"/>
              <a:t>Lotnisko Katowice - Pyrzowice</a:t>
            </a:r>
          </a:p>
        </p:txBody>
      </p:sp>
      <p:pic>
        <p:nvPicPr>
          <p:cNvPr id="1026" name="Picture 2" descr="Lotnisko Katowice-Pyrzowice: nowy terminal - Podróże">
            <a:extLst>
              <a:ext uri="{FF2B5EF4-FFF2-40B4-BE49-F238E27FC236}">
                <a16:creationId xmlns:a16="http://schemas.microsoft.com/office/drawing/2014/main" id="{D1AC2A2A-8F53-0246-3A0A-A31AC23291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362" y="467469"/>
            <a:ext cx="7505700" cy="4229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6845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8C6834-3F17-C73C-2457-F21A24E365A5}"/>
              </a:ext>
            </a:extLst>
          </p:cNvPr>
          <p:cNvSpPr>
            <a:spLocks noGrp="1"/>
          </p:cNvSpPr>
          <p:nvPr>
            <p:ph type="title"/>
          </p:nvPr>
        </p:nvSpPr>
        <p:spPr/>
        <p:txBody>
          <a:bodyPr>
            <a:normAutofit fontScale="90000"/>
          </a:bodyPr>
          <a:lstStyle/>
          <a:p>
            <a:r>
              <a:rPr lang="pl-PL" dirty="0"/>
              <a:t>W Międzynarodowym Porcie Lotniczym „Katowice” w Pyrzowicach pomieszczenie Centrum Koordynacji Antykryzysowej jest przygotowane w funkcjonującym Centrum Monitoringu.</a:t>
            </a:r>
            <a:br>
              <a:rPr lang="pl-PL" dirty="0"/>
            </a:br>
            <a:endParaRPr lang="en-GB" dirty="0"/>
          </a:p>
        </p:txBody>
      </p:sp>
      <p:sp>
        <p:nvSpPr>
          <p:cNvPr id="3" name="Symbol zastępczy zawartości 2">
            <a:extLst>
              <a:ext uri="{FF2B5EF4-FFF2-40B4-BE49-F238E27FC236}">
                <a16:creationId xmlns:a16="http://schemas.microsoft.com/office/drawing/2014/main" id="{DF203796-36E1-FC4A-41C6-8ED43B4FAC2F}"/>
              </a:ext>
            </a:extLst>
          </p:cNvPr>
          <p:cNvSpPr>
            <a:spLocks noGrp="1"/>
          </p:cNvSpPr>
          <p:nvPr>
            <p:ph idx="1"/>
          </p:nvPr>
        </p:nvSpPr>
        <p:spPr>
          <a:xfrm>
            <a:off x="1024818" y="2987749"/>
            <a:ext cx="8640382" cy="4680002"/>
          </a:xfrm>
        </p:spPr>
        <p:txBody>
          <a:bodyPr/>
          <a:lstStyle/>
          <a:p>
            <a:r>
              <a:rPr lang="pl-PL" sz="2000" dirty="0"/>
              <a:t>Rozwiązanie to pozwala na </a:t>
            </a:r>
            <a:r>
              <a:rPr lang="pl-PL" sz="2000" b="1" dirty="0"/>
              <a:t>maksymalne wykorzystanie zasobów infrastruktury Portu Lotniczego i jego wyposażenia</a:t>
            </a:r>
            <a:r>
              <a:rPr lang="pl-PL" sz="2000" dirty="0"/>
              <a:t>. Pomieszczenie to spełnia wszystkie zapisy wymagane prawem oraz dodatkowo zbiegają się tutaj łącza </a:t>
            </a:r>
            <a:r>
              <a:rPr lang="pl-PL" sz="2000" dirty="0" err="1"/>
              <a:t>CCTV</a:t>
            </a:r>
            <a:r>
              <a:rPr lang="pl-PL" sz="2000" dirty="0"/>
              <a:t>, podgląd radarów ruchu naziemnego, które w sytuacji kryzysowej są oczami dla członków sztabu oraz wszelkie systemy łączności przewodowej i bezprzewodowej (w tym służb państwowych – Policji) wraz z systemem nagłaśniającym, który staje się niezbędny w komunikacji z pasażerami i personelem w przypadku ewakuacji terminala pasażerskiego, w którym znajduje się Centrum Informacji Akustycznej.</a:t>
            </a:r>
          </a:p>
          <a:p>
            <a:endParaRPr lang="pl-PL" dirty="0"/>
          </a:p>
          <a:p>
            <a:endParaRPr lang="en-GB" dirty="0"/>
          </a:p>
        </p:txBody>
      </p:sp>
      <p:sp>
        <p:nvSpPr>
          <p:cNvPr id="4" name="Symbol zastępczy numeru slajdu 3">
            <a:extLst>
              <a:ext uri="{FF2B5EF4-FFF2-40B4-BE49-F238E27FC236}">
                <a16:creationId xmlns:a16="http://schemas.microsoft.com/office/drawing/2014/main" id="{33F4766F-FF6D-3DAF-055A-35623E5089FE}"/>
              </a:ext>
            </a:extLst>
          </p:cNvPr>
          <p:cNvSpPr>
            <a:spLocks noGrp="1"/>
          </p:cNvSpPr>
          <p:nvPr>
            <p:ph type="sldNum" sz="quarter" idx="10"/>
          </p:nvPr>
        </p:nvSpPr>
        <p:spPr/>
        <p:txBody>
          <a:bodyPr/>
          <a:lstStyle/>
          <a:p>
            <a:fld id="{EB4015AA-59F6-416B-87A6-8E3D940284E2}" type="slidenum">
              <a:rPr lang="pl-PL" smtClean="0"/>
              <a:pPr/>
              <a:t>20</a:t>
            </a:fld>
            <a:endParaRPr lang="pl-PL" dirty="0"/>
          </a:p>
        </p:txBody>
      </p:sp>
    </p:spTree>
    <p:extLst>
      <p:ext uri="{BB962C8B-B14F-4D97-AF65-F5344CB8AC3E}">
        <p14:creationId xmlns:p14="http://schemas.microsoft.com/office/powerpoint/2010/main" val="31414672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ymbol zastępczy zawartości 5">
            <a:extLst>
              <a:ext uri="{FF2B5EF4-FFF2-40B4-BE49-F238E27FC236}">
                <a16:creationId xmlns:a16="http://schemas.microsoft.com/office/drawing/2014/main" id="{0B2C57DE-D617-7E2A-46A2-881D34DE344D}"/>
              </a:ext>
            </a:extLst>
          </p:cNvPr>
          <p:cNvPicPr>
            <a:picLocks noGrp="1" noChangeAspect="1"/>
          </p:cNvPicPr>
          <p:nvPr>
            <p:ph idx="1"/>
          </p:nvPr>
        </p:nvPicPr>
        <p:blipFill>
          <a:blip r:embed="rId2"/>
          <a:stretch>
            <a:fillRect/>
          </a:stretch>
        </p:blipFill>
        <p:spPr>
          <a:xfrm>
            <a:off x="106363" y="1644723"/>
            <a:ext cx="10479087" cy="4270228"/>
          </a:xfrm>
          <a:noFill/>
        </p:spPr>
      </p:pic>
      <p:sp>
        <p:nvSpPr>
          <p:cNvPr id="4" name="Symbol zastępczy numeru slajdu 3" hidden="1">
            <a:extLst>
              <a:ext uri="{FF2B5EF4-FFF2-40B4-BE49-F238E27FC236}">
                <a16:creationId xmlns:a16="http://schemas.microsoft.com/office/drawing/2014/main" id="{D0FB03E7-BF2C-2180-2973-39992CB10BDD}"/>
              </a:ext>
            </a:extLst>
          </p:cNvPr>
          <p:cNvSpPr>
            <a:spLocks noGrp="1"/>
          </p:cNvSpPr>
          <p:nvPr>
            <p:ph type="sldNum" sz="quarter" idx="10"/>
          </p:nvPr>
        </p:nvSpPr>
        <p:spPr/>
        <p:txBody>
          <a:bodyPr/>
          <a:lstStyle/>
          <a:p>
            <a:pPr>
              <a:spcAft>
                <a:spcPts val="600"/>
              </a:spcAft>
            </a:pPr>
            <a:fld id="{EB4015AA-59F6-416B-87A6-8E3D940284E2}" type="slidenum">
              <a:rPr lang="pl-PL" smtClean="0"/>
              <a:pPr>
                <a:spcAft>
                  <a:spcPts val="600"/>
                </a:spcAft>
              </a:pPr>
              <a:t>21</a:t>
            </a:fld>
            <a:endParaRPr lang="pl-PL"/>
          </a:p>
        </p:txBody>
      </p:sp>
    </p:spTree>
    <p:extLst>
      <p:ext uri="{BB962C8B-B14F-4D97-AF65-F5344CB8AC3E}">
        <p14:creationId xmlns:p14="http://schemas.microsoft.com/office/powerpoint/2010/main" val="25088736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600FDCA-5C84-0894-EC6F-A2A60D816B3A}"/>
              </a:ext>
            </a:extLst>
          </p:cNvPr>
          <p:cNvSpPr>
            <a:spLocks noGrp="1"/>
          </p:cNvSpPr>
          <p:nvPr>
            <p:ph type="title"/>
          </p:nvPr>
        </p:nvSpPr>
        <p:spPr>
          <a:xfrm>
            <a:off x="1011297" y="359838"/>
            <a:ext cx="8640381" cy="1080001"/>
          </a:xfrm>
        </p:spPr>
        <p:txBody>
          <a:bodyPr/>
          <a:lstStyle/>
          <a:p>
            <a:r>
              <a:rPr lang="pl-PL" dirty="0"/>
              <a:t>Ludzie w sztabie kryzysowym:</a:t>
            </a:r>
            <a:endParaRPr lang="en-GB" dirty="0"/>
          </a:p>
        </p:txBody>
      </p:sp>
      <p:sp>
        <p:nvSpPr>
          <p:cNvPr id="3" name="Symbol zastępczy zawartości 2">
            <a:extLst>
              <a:ext uri="{FF2B5EF4-FFF2-40B4-BE49-F238E27FC236}">
                <a16:creationId xmlns:a16="http://schemas.microsoft.com/office/drawing/2014/main" id="{22F0D2C0-D9DA-9254-5CDA-3D05F042F14C}"/>
              </a:ext>
            </a:extLst>
          </p:cNvPr>
          <p:cNvSpPr>
            <a:spLocks noGrp="1"/>
          </p:cNvSpPr>
          <p:nvPr>
            <p:ph idx="1"/>
          </p:nvPr>
        </p:nvSpPr>
        <p:spPr>
          <a:xfrm>
            <a:off x="1025907" y="1043533"/>
            <a:ext cx="8640382" cy="6156304"/>
          </a:xfrm>
        </p:spPr>
        <p:txBody>
          <a:bodyPr>
            <a:normAutofit lnSpcReduction="10000"/>
          </a:bodyPr>
          <a:lstStyle/>
          <a:p>
            <a:pPr>
              <a:lnSpc>
                <a:spcPct val="120000"/>
              </a:lnSpc>
              <a:spcBef>
                <a:spcPts val="600"/>
              </a:spcBef>
            </a:pPr>
            <a:r>
              <a:rPr lang="pl-PL" dirty="0"/>
              <a:t>W skład sztabu wchodzą z urzędu:</a:t>
            </a:r>
          </a:p>
          <a:p>
            <a:pPr lvl="1">
              <a:lnSpc>
                <a:spcPct val="120000"/>
              </a:lnSpc>
              <a:spcBef>
                <a:spcPts val="600"/>
              </a:spcBef>
            </a:pPr>
            <a:r>
              <a:rPr lang="pl-PL" dirty="0"/>
              <a:t>zarządzający lotniskiem lub wyznaczona przez niego osoba odpowiedzialna za ochronę lotniska;</a:t>
            </a:r>
          </a:p>
          <a:p>
            <a:pPr>
              <a:lnSpc>
                <a:spcPct val="120000"/>
              </a:lnSpc>
              <a:spcBef>
                <a:spcPts val="600"/>
              </a:spcBef>
            </a:pPr>
            <a:r>
              <a:rPr lang="pl-PL" dirty="0"/>
              <a:t>oraz przedstawiciele:</a:t>
            </a:r>
          </a:p>
          <a:p>
            <a:pPr lvl="1">
              <a:lnSpc>
                <a:spcPct val="120000"/>
              </a:lnSpc>
              <a:spcBef>
                <a:spcPts val="600"/>
              </a:spcBef>
            </a:pPr>
            <a:r>
              <a:rPr lang="pl-PL" dirty="0"/>
              <a:t>Kierownik Działu Bezpieczeństwa,</a:t>
            </a:r>
          </a:p>
          <a:p>
            <a:pPr lvl="1">
              <a:lnSpc>
                <a:spcPct val="120000"/>
              </a:lnSpc>
              <a:spcBef>
                <a:spcPts val="600"/>
              </a:spcBef>
            </a:pPr>
            <a:r>
              <a:rPr lang="pl-PL" dirty="0"/>
              <a:t>przedstawiciele Policji,</a:t>
            </a:r>
          </a:p>
          <a:p>
            <a:pPr lvl="1">
              <a:lnSpc>
                <a:spcPct val="120000"/>
              </a:lnSpc>
              <a:spcBef>
                <a:spcPts val="600"/>
              </a:spcBef>
            </a:pPr>
            <a:r>
              <a:rPr lang="pl-PL" dirty="0"/>
              <a:t>przedstawiciel Straży Granicznej,</a:t>
            </a:r>
          </a:p>
          <a:p>
            <a:pPr lvl="1">
              <a:lnSpc>
                <a:spcPct val="120000"/>
              </a:lnSpc>
              <a:spcBef>
                <a:spcPts val="600"/>
              </a:spcBef>
            </a:pPr>
            <a:r>
              <a:rPr lang="pl-PL" dirty="0"/>
              <a:t>przedstawiciel Służby Celnej,</a:t>
            </a:r>
          </a:p>
          <a:p>
            <a:pPr lvl="1">
              <a:lnSpc>
                <a:spcPct val="120000"/>
              </a:lnSpc>
              <a:spcBef>
                <a:spcPts val="600"/>
              </a:spcBef>
            </a:pPr>
            <a:r>
              <a:rPr lang="pl-PL" dirty="0"/>
              <a:t>przedstawiciel Wewnętrznej Służby Ochrony – Straży Ochrony Lotniska,</a:t>
            </a:r>
          </a:p>
          <a:p>
            <a:pPr lvl="1">
              <a:lnSpc>
                <a:spcPct val="120000"/>
              </a:lnSpc>
              <a:spcBef>
                <a:spcPts val="600"/>
              </a:spcBef>
            </a:pPr>
            <a:r>
              <a:rPr lang="pl-PL" dirty="0"/>
              <a:t>przedstawiciel Polskiej Agencji Żeglugi Powietrznej,</a:t>
            </a:r>
          </a:p>
          <a:p>
            <a:pPr lvl="1">
              <a:lnSpc>
                <a:spcPct val="120000"/>
              </a:lnSpc>
              <a:spcBef>
                <a:spcPts val="600"/>
              </a:spcBef>
            </a:pPr>
            <a:r>
              <a:rPr lang="pl-PL" dirty="0"/>
              <a:t>Dyżurny Operacyjny Portu,</a:t>
            </a:r>
          </a:p>
          <a:p>
            <a:pPr lvl="1">
              <a:lnSpc>
                <a:spcPct val="120000"/>
              </a:lnSpc>
              <a:spcBef>
                <a:spcPts val="600"/>
              </a:spcBef>
            </a:pPr>
            <a:r>
              <a:rPr lang="pl-PL" dirty="0"/>
              <a:t>przedstawiciel Lotniskowej Służby Ratowniczo – Gaśniczej,</a:t>
            </a:r>
          </a:p>
          <a:p>
            <a:pPr lvl="1">
              <a:lnSpc>
                <a:spcPct val="120000"/>
              </a:lnSpc>
              <a:spcBef>
                <a:spcPts val="600"/>
              </a:spcBef>
            </a:pPr>
            <a:r>
              <a:rPr lang="pl-PL" dirty="0"/>
              <a:t>przedstawiciel portowej służby ratownictwa medycznego,</a:t>
            </a:r>
          </a:p>
          <a:p>
            <a:pPr lvl="1">
              <a:lnSpc>
                <a:spcPct val="120000"/>
              </a:lnSpc>
              <a:spcBef>
                <a:spcPts val="600"/>
              </a:spcBef>
            </a:pPr>
            <a:r>
              <a:rPr lang="pl-PL" dirty="0"/>
              <a:t>przedstawiciel przewoźników lotniczych operujących z lotniska.</a:t>
            </a:r>
          </a:p>
          <a:p>
            <a:pPr>
              <a:lnSpc>
                <a:spcPct val="120000"/>
              </a:lnSpc>
              <a:spcBef>
                <a:spcPts val="600"/>
              </a:spcBef>
            </a:pPr>
            <a:r>
              <a:rPr lang="pl-PL" dirty="0"/>
              <a:t>Jeśli lotnisko jest współużytkowane z jednostką wojskową, to jej przedstawiciel również wchodzi w skład sztabu.</a:t>
            </a:r>
          </a:p>
          <a:p>
            <a:pPr>
              <a:lnSpc>
                <a:spcPct val="120000"/>
              </a:lnSpc>
              <a:spcBef>
                <a:spcPts val="600"/>
              </a:spcBef>
            </a:pPr>
            <a:endParaRPr lang="en-GB" dirty="0"/>
          </a:p>
        </p:txBody>
      </p:sp>
      <p:sp>
        <p:nvSpPr>
          <p:cNvPr id="4" name="Symbol zastępczy numeru slajdu 3">
            <a:extLst>
              <a:ext uri="{FF2B5EF4-FFF2-40B4-BE49-F238E27FC236}">
                <a16:creationId xmlns:a16="http://schemas.microsoft.com/office/drawing/2014/main" id="{6AEF190E-F15E-9703-B5EB-849815B98E68}"/>
              </a:ext>
            </a:extLst>
          </p:cNvPr>
          <p:cNvSpPr>
            <a:spLocks noGrp="1"/>
          </p:cNvSpPr>
          <p:nvPr>
            <p:ph type="sldNum" sz="quarter" idx="10"/>
          </p:nvPr>
        </p:nvSpPr>
        <p:spPr/>
        <p:txBody>
          <a:bodyPr/>
          <a:lstStyle/>
          <a:p>
            <a:fld id="{EB4015AA-59F6-416B-87A6-8E3D940284E2}" type="slidenum">
              <a:rPr lang="pl-PL" smtClean="0"/>
              <a:pPr/>
              <a:t>22</a:t>
            </a:fld>
            <a:endParaRPr lang="pl-PL" dirty="0"/>
          </a:p>
        </p:txBody>
      </p:sp>
    </p:spTree>
    <p:extLst>
      <p:ext uri="{BB962C8B-B14F-4D97-AF65-F5344CB8AC3E}">
        <p14:creationId xmlns:p14="http://schemas.microsoft.com/office/powerpoint/2010/main" val="12394236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a:extLst>
              <a:ext uri="{FF2B5EF4-FFF2-40B4-BE49-F238E27FC236}">
                <a16:creationId xmlns:a16="http://schemas.microsoft.com/office/drawing/2014/main" id="{009B6195-AEE4-DAB2-1A4A-B53217636EB4}"/>
              </a:ext>
            </a:extLst>
          </p:cNvPr>
          <p:cNvSpPr>
            <a:spLocks noGrp="1"/>
          </p:cNvSpPr>
          <p:nvPr>
            <p:ph type="ctrTitle"/>
          </p:nvPr>
        </p:nvSpPr>
        <p:spPr>
          <a:xfrm>
            <a:off x="2827338" y="5436021"/>
            <a:ext cx="6784975" cy="648546"/>
          </a:xfrm>
        </p:spPr>
        <p:txBody>
          <a:bodyPr>
            <a:normAutofit fontScale="90000"/>
          </a:bodyPr>
          <a:lstStyle/>
          <a:p>
            <a:r>
              <a:rPr lang="pl-PL" dirty="0"/>
              <a:t>Model dowodzenia w sytuacji kryzysowej</a:t>
            </a:r>
            <a:endParaRPr lang="en-GB" dirty="0"/>
          </a:p>
        </p:txBody>
      </p:sp>
      <p:sp>
        <p:nvSpPr>
          <p:cNvPr id="4" name="Symbol zastępczy numeru slajdu 3">
            <a:extLst>
              <a:ext uri="{FF2B5EF4-FFF2-40B4-BE49-F238E27FC236}">
                <a16:creationId xmlns:a16="http://schemas.microsoft.com/office/drawing/2014/main" id="{185D3FCD-E11B-ED9C-FB5C-E734BE7685AF}"/>
              </a:ext>
            </a:extLst>
          </p:cNvPr>
          <p:cNvSpPr>
            <a:spLocks noGrp="1"/>
          </p:cNvSpPr>
          <p:nvPr>
            <p:ph type="sldNum" sz="quarter" idx="4294967295"/>
          </p:nvPr>
        </p:nvSpPr>
        <p:spPr>
          <a:xfrm>
            <a:off x="9612313" y="7019925"/>
            <a:ext cx="1079500" cy="179388"/>
          </a:xfrm>
        </p:spPr>
        <p:txBody>
          <a:bodyPr/>
          <a:lstStyle/>
          <a:p>
            <a:fld id="{EB4015AA-59F6-416B-87A6-8E3D940284E2}" type="slidenum">
              <a:rPr lang="pl-PL" smtClean="0"/>
              <a:pPr/>
              <a:t>23</a:t>
            </a:fld>
            <a:endParaRPr lang="pl-PL" dirty="0"/>
          </a:p>
        </p:txBody>
      </p:sp>
      <p:pic>
        <p:nvPicPr>
          <p:cNvPr id="5122" name="Picture 2" descr="Znów chaos na lotnisku Schiphol. KLM odwołuje kilkadziesiąt lotów ...">
            <a:extLst>
              <a:ext uri="{FF2B5EF4-FFF2-40B4-BE49-F238E27FC236}">
                <a16:creationId xmlns:a16="http://schemas.microsoft.com/office/drawing/2014/main" id="{6069B0D8-120A-3320-D6EF-C36D16F6598C}"/>
              </a:ext>
            </a:extLst>
          </p:cNvPr>
          <p:cNvPicPr>
            <a:picLocks noGrp="1" noChangeAspect="1" noChangeArrowheads="1"/>
          </p:cNvPicPr>
          <p:nvPr>
            <p:ph type="pic" sz="quarter" idx="11"/>
          </p:nvPr>
        </p:nvPicPr>
        <p:blipFill>
          <a:blip r:embed="rId3">
            <a:extLst>
              <a:ext uri="{28A0092B-C50C-407E-A947-70E740481C1C}">
                <a14:useLocalDpi xmlns:a14="http://schemas.microsoft.com/office/drawing/2010/main" val="0"/>
              </a:ext>
            </a:extLst>
          </a:blip>
          <a:srcRect l="11070" r="11070"/>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3367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ymbol zastępczy zawartości 5" descr="Obraz zawierający tekst, zrzut ekranu, Czcionka&#10;&#10;Zawartość wygenerowana przez AI może być niepoprawna.">
            <a:extLst>
              <a:ext uri="{FF2B5EF4-FFF2-40B4-BE49-F238E27FC236}">
                <a16:creationId xmlns:a16="http://schemas.microsoft.com/office/drawing/2014/main" id="{8A0820E0-CD7E-8BAF-8BB4-47B357526076}"/>
              </a:ext>
            </a:extLst>
          </p:cNvPr>
          <p:cNvPicPr>
            <a:picLocks noGrp="1" noChangeAspect="1"/>
          </p:cNvPicPr>
          <p:nvPr>
            <p:ph idx="1"/>
          </p:nvPr>
        </p:nvPicPr>
        <p:blipFill>
          <a:blip r:embed="rId2"/>
          <a:stretch>
            <a:fillRect/>
          </a:stretch>
        </p:blipFill>
        <p:spPr>
          <a:xfrm>
            <a:off x="613238" y="254000"/>
            <a:ext cx="9465336" cy="7051675"/>
          </a:xfrm>
          <a:noFill/>
        </p:spPr>
      </p:pic>
      <p:sp>
        <p:nvSpPr>
          <p:cNvPr id="4" name="Symbol zastępczy numeru slajdu 3" hidden="1">
            <a:extLst>
              <a:ext uri="{FF2B5EF4-FFF2-40B4-BE49-F238E27FC236}">
                <a16:creationId xmlns:a16="http://schemas.microsoft.com/office/drawing/2014/main" id="{48A9C08E-3E17-37DC-B0DA-820602200281}"/>
              </a:ext>
            </a:extLst>
          </p:cNvPr>
          <p:cNvSpPr>
            <a:spLocks noGrp="1"/>
          </p:cNvSpPr>
          <p:nvPr>
            <p:ph type="sldNum" sz="quarter" idx="10"/>
          </p:nvPr>
        </p:nvSpPr>
        <p:spPr/>
        <p:txBody>
          <a:bodyPr/>
          <a:lstStyle/>
          <a:p>
            <a:pPr>
              <a:spcAft>
                <a:spcPts val="600"/>
              </a:spcAft>
            </a:pPr>
            <a:fld id="{EB4015AA-59F6-416B-87A6-8E3D940284E2}" type="slidenum">
              <a:rPr lang="pl-PL" smtClean="0"/>
              <a:pPr>
                <a:spcAft>
                  <a:spcPts val="600"/>
                </a:spcAft>
              </a:pPr>
              <a:t>24</a:t>
            </a:fld>
            <a:endParaRPr lang="pl-PL"/>
          </a:p>
        </p:txBody>
      </p:sp>
    </p:spTree>
    <p:extLst>
      <p:ext uri="{BB962C8B-B14F-4D97-AF65-F5344CB8AC3E}">
        <p14:creationId xmlns:p14="http://schemas.microsoft.com/office/powerpoint/2010/main" val="26572371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2A3073C-EFE6-4827-7E53-50150A4BB114}"/>
              </a:ext>
            </a:extLst>
          </p:cNvPr>
          <p:cNvSpPr>
            <a:spLocks noGrp="1"/>
          </p:cNvSpPr>
          <p:nvPr>
            <p:ph type="title"/>
          </p:nvPr>
        </p:nvSpPr>
        <p:spPr/>
        <p:txBody>
          <a:bodyPr/>
          <a:lstStyle/>
          <a:p>
            <a:r>
              <a:rPr lang="pl-PL" dirty="0"/>
              <a:t>Dowodzenie BRĄZOWE – OPERACYJNE </a:t>
            </a:r>
            <a:endParaRPr lang="en-GB" dirty="0"/>
          </a:p>
        </p:txBody>
      </p:sp>
      <p:sp>
        <p:nvSpPr>
          <p:cNvPr id="3" name="Symbol zastępczy zawartości 2">
            <a:extLst>
              <a:ext uri="{FF2B5EF4-FFF2-40B4-BE49-F238E27FC236}">
                <a16:creationId xmlns:a16="http://schemas.microsoft.com/office/drawing/2014/main" id="{5F41D3AE-3487-2F0D-5703-E799241EACE8}"/>
              </a:ext>
            </a:extLst>
          </p:cNvPr>
          <p:cNvSpPr>
            <a:spLocks noGrp="1"/>
          </p:cNvSpPr>
          <p:nvPr>
            <p:ph idx="1"/>
          </p:nvPr>
        </p:nvSpPr>
        <p:spPr/>
        <p:txBody>
          <a:bodyPr>
            <a:normAutofit/>
          </a:bodyPr>
          <a:lstStyle/>
          <a:p>
            <a:r>
              <a:rPr lang="pl-PL" sz="2000" dirty="0"/>
              <a:t>jest </a:t>
            </a:r>
            <a:r>
              <a:rPr lang="pl-PL" sz="2000" b="1" dirty="0"/>
              <a:t>dowodzeniem najniższego szczebla</a:t>
            </a:r>
            <a:r>
              <a:rPr lang="pl-PL" sz="2000" dirty="0"/>
              <a:t>. Ma ono na celu kierowanie podjętymi działaniami w miejscu bezpośredniej interwencji. </a:t>
            </a:r>
          </a:p>
          <a:p>
            <a:r>
              <a:rPr lang="pl-PL" sz="2000" dirty="0"/>
              <a:t>Takim przykładem może być kierowanie zespołem pirotechników podejmujących interwencję w stosunku do niebezpiecznego materiału (niezidentyfikowanego). Równolegle w tym samym czasie dowodzenie BRĄZOWE będzie dotyczyło pracowników służb ochrony zabezpieczających rejon działania, przeprowadzających ewakuację, kierujących ruchem drogowym i wszystkich innych służb uczestniczących w rozwiązaniu sytuacji kryzysowej.</a:t>
            </a:r>
          </a:p>
          <a:p>
            <a:endParaRPr lang="en-GB" sz="2000" dirty="0"/>
          </a:p>
        </p:txBody>
      </p:sp>
      <p:sp>
        <p:nvSpPr>
          <p:cNvPr id="4" name="Symbol zastępczy numeru slajdu 3">
            <a:extLst>
              <a:ext uri="{FF2B5EF4-FFF2-40B4-BE49-F238E27FC236}">
                <a16:creationId xmlns:a16="http://schemas.microsoft.com/office/drawing/2014/main" id="{492B0E8D-E345-D78A-652F-F49EB59191CA}"/>
              </a:ext>
            </a:extLst>
          </p:cNvPr>
          <p:cNvSpPr>
            <a:spLocks noGrp="1"/>
          </p:cNvSpPr>
          <p:nvPr>
            <p:ph type="sldNum" sz="quarter" idx="10"/>
          </p:nvPr>
        </p:nvSpPr>
        <p:spPr/>
        <p:txBody>
          <a:bodyPr/>
          <a:lstStyle/>
          <a:p>
            <a:fld id="{EB4015AA-59F6-416B-87A6-8E3D940284E2}" type="slidenum">
              <a:rPr lang="pl-PL" smtClean="0"/>
              <a:pPr/>
              <a:t>25</a:t>
            </a:fld>
            <a:endParaRPr lang="pl-PL" dirty="0"/>
          </a:p>
        </p:txBody>
      </p:sp>
    </p:spTree>
    <p:extLst>
      <p:ext uri="{BB962C8B-B14F-4D97-AF65-F5344CB8AC3E}">
        <p14:creationId xmlns:p14="http://schemas.microsoft.com/office/powerpoint/2010/main" val="22358552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ymbol zastępczy zawartości 5">
            <a:extLst>
              <a:ext uri="{FF2B5EF4-FFF2-40B4-BE49-F238E27FC236}">
                <a16:creationId xmlns:a16="http://schemas.microsoft.com/office/drawing/2014/main" id="{DA4F3D59-39E2-7FEB-BE95-308DA1436BEC}"/>
              </a:ext>
            </a:extLst>
          </p:cNvPr>
          <p:cNvPicPr>
            <a:picLocks noGrp="1" noChangeAspect="1"/>
          </p:cNvPicPr>
          <p:nvPr>
            <p:ph idx="1"/>
          </p:nvPr>
        </p:nvPicPr>
        <p:blipFill>
          <a:blip r:embed="rId2"/>
          <a:stretch>
            <a:fillRect/>
          </a:stretch>
        </p:blipFill>
        <p:spPr>
          <a:xfrm>
            <a:off x="751981" y="254000"/>
            <a:ext cx="9187851" cy="7051675"/>
          </a:xfrm>
          <a:noFill/>
        </p:spPr>
      </p:pic>
      <p:sp>
        <p:nvSpPr>
          <p:cNvPr id="4" name="Symbol zastępczy numeru slajdu 3" hidden="1">
            <a:extLst>
              <a:ext uri="{FF2B5EF4-FFF2-40B4-BE49-F238E27FC236}">
                <a16:creationId xmlns:a16="http://schemas.microsoft.com/office/drawing/2014/main" id="{081CAD84-66A5-0B7B-AAB1-1FCC897F3BBB}"/>
              </a:ext>
            </a:extLst>
          </p:cNvPr>
          <p:cNvSpPr>
            <a:spLocks noGrp="1"/>
          </p:cNvSpPr>
          <p:nvPr>
            <p:ph type="sldNum" sz="quarter" idx="10"/>
          </p:nvPr>
        </p:nvSpPr>
        <p:spPr/>
        <p:txBody>
          <a:bodyPr/>
          <a:lstStyle/>
          <a:p>
            <a:pPr>
              <a:spcAft>
                <a:spcPts val="600"/>
              </a:spcAft>
            </a:pPr>
            <a:fld id="{EB4015AA-59F6-416B-87A6-8E3D940284E2}" type="slidenum">
              <a:rPr lang="pl-PL" smtClean="0"/>
              <a:pPr>
                <a:spcAft>
                  <a:spcPts val="600"/>
                </a:spcAft>
              </a:pPr>
              <a:t>26</a:t>
            </a:fld>
            <a:endParaRPr lang="pl-PL"/>
          </a:p>
        </p:txBody>
      </p:sp>
    </p:spTree>
    <p:extLst>
      <p:ext uri="{BB962C8B-B14F-4D97-AF65-F5344CB8AC3E}">
        <p14:creationId xmlns:p14="http://schemas.microsoft.com/office/powerpoint/2010/main" val="25907399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3AC62F6-A0D2-C1E1-9ACB-EE383C28668B}"/>
              </a:ext>
            </a:extLst>
          </p:cNvPr>
          <p:cNvSpPr>
            <a:spLocks noGrp="1"/>
          </p:cNvSpPr>
          <p:nvPr>
            <p:ph type="title"/>
          </p:nvPr>
        </p:nvSpPr>
        <p:spPr/>
        <p:txBody>
          <a:bodyPr/>
          <a:lstStyle/>
          <a:p>
            <a:r>
              <a:rPr lang="pl-PL" dirty="0"/>
              <a:t>Dowodzenie SREBRNE – TAKTYCZNE </a:t>
            </a:r>
            <a:endParaRPr lang="en-GB" dirty="0"/>
          </a:p>
        </p:txBody>
      </p:sp>
      <p:sp>
        <p:nvSpPr>
          <p:cNvPr id="3" name="Symbol zastępczy zawartości 2">
            <a:extLst>
              <a:ext uri="{FF2B5EF4-FFF2-40B4-BE49-F238E27FC236}">
                <a16:creationId xmlns:a16="http://schemas.microsoft.com/office/drawing/2014/main" id="{A98EB7BA-5CF9-C1DA-3276-7AD895471084}"/>
              </a:ext>
            </a:extLst>
          </p:cNvPr>
          <p:cNvSpPr>
            <a:spLocks noGrp="1"/>
          </p:cNvSpPr>
          <p:nvPr>
            <p:ph idx="1"/>
          </p:nvPr>
        </p:nvSpPr>
        <p:spPr/>
        <p:txBody>
          <a:bodyPr/>
          <a:lstStyle/>
          <a:p>
            <a:r>
              <a:rPr lang="pl-PL" sz="2000" b="1" dirty="0"/>
              <a:t>jest właśnie dowodzeniem przypisanym dla Sztabu Kryzysowego</a:t>
            </a:r>
            <a:r>
              <a:rPr lang="pl-PL" sz="2000" dirty="0"/>
              <a:t>.</a:t>
            </a:r>
          </a:p>
          <a:p>
            <a:r>
              <a:rPr lang="pl-PL" sz="2000" dirty="0"/>
              <a:t>Podstawowym jego celem jest skoordynowanie działań wszystkich podległych służb poprzez zebranie informacji (raportów) z poziomu dowodzenia BRĄZOWEGO oraz wypracowanie i wdrożenie decyzji dążących do rozwiązania sytuacji kryzysowej i odbudowy krótkookresowej.</a:t>
            </a:r>
          </a:p>
          <a:p>
            <a:endParaRPr lang="en-GB" dirty="0"/>
          </a:p>
        </p:txBody>
      </p:sp>
      <p:sp>
        <p:nvSpPr>
          <p:cNvPr id="4" name="Symbol zastępczy numeru slajdu 3">
            <a:extLst>
              <a:ext uri="{FF2B5EF4-FFF2-40B4-BE49-F238E27FC236}">
                <a16:creationId xmlns:a16="http://schemas.microsoft.com/office/drawing/2014/main" id="{9B7399FC-CD0C-E22E-D4A0-5B43A0E63A4E}"/>
              </a:ext>
            </a:extLst>
          </p:cNvPr>
          <p:cNvSpPr>
            <a:spLocks noGrp="1"/>
          </p:cNvSpPr>
          <p:nvPr>
            <p:ph type="sldNum" sz="quarter" idx="10"/>
          </p:nvPr>
        </p:nvSpPr>
        <p:spPr/>
        <p:txBody>
          <a:bodyPr/>
          <a:lstStyle/>
          <a:p>
            <a:fld id="{EB4015AA-59F6-416B-87A6-8E3D940284E2}" type="slidenum">
              <a:rPr lang="pl-PL" smtClean="0"/>
              <a:pPr/>
              <a:t>27</a:t>
            </a:fld>
            <a:endParaRPr lang="pl-PL" dirty="0"/>
          </a:p>
        </p:txBody>
      </p:sp>
    </p:spTree>
    <p:extLst>
      <p:ext uri="{BB962C8B-B14F-4D97-AF65-F5344CB8AC3E}">
        <p14:creationId xmlns:p14="http://schemas.microsoft.com/office/powerpoint/2010/main" val="6895904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964210C-08F6-7E94-87B3-24FAC8A2EDA4}"/>
              </a:ext>
            </a:extLst>
          </p:cNvPr>
          <p:cNvSpPr>
            <a:spLocks noGrp="1"/>
          </p:cNvSpPr>
          <p:nvPr>
            <p:ph type="title"/>
          </p:nvPr>
        </p:nvSpPr>
        <p:spPr/>
        <p:txBody>
          <a:bodyPr/>
          <a:lstStyle/>
          <a:p>
            <a:r>
              <a:rPr lang="pl-PL" dirty="0"/>
              <a:t>Dowodzenie ZŁOTE – STRATEGICZNE </a:t>
            </a:r>
            <a:endParaRPr lang="en-GB" dirty="0"/>
          </a:p>
        </p:txBody>
      </p:sp>
      <p:sp>
        <p:nvSpPr>
          <p:cNvPr id="3" name="Symbol zastępczy zawartości 2">
            <a:extLst>
              <a:ext uri="{FF2B5EF4-FFF2-40B4-BE49-F238E27FC236}">
                <a16:creationId xmlns:a16="http://schemas.microsoft.com/office/drawing/2014/main" id="{48908FEE-098D-06FE-3313-01713068A08D}"/>
              </a:ext>
            </a:extLst>
          </p:cNvPr>
          <p:cNvSpPr>
            <a:spLocks noGrp="1"/>
          </p:cNvSpPr>
          <p:nvPr>
            <p:ph idx="1"/>
          </p:nvPr>
        </p:nvSpPr>
        <p:spPr/>
        <p:txBody>
          <a:bodyPr>
            <a:normAutofit/>
          </a:bodyPr>
          <a:lstStyle/>
          <a:p>
            <a:r>
              <a:rPr lang="pl-PL" sz="2000" b="1" dirty="0"/>
              <a:t>realizowane jest przez przełożonych wyższego szczebla</a:t>
            </a:r>
            <a:r>
              <a:rPr lang="pl-PL" sz="2000" dirty="0"/>
              <a:t>. </a:t>
            </a:r>
          </a:p>
          <a:p>
            <a:r>
              <a:rPr lang="pl-PL" sz="2000" dirty="0"/>
              <a:t>Może ono być na poziomie województwa przy sytuacjach kryzysowych „drobniejszych” lub na poziomie krajowym przy „poważnych” zagrożeniach. Przełożeni nadzorują działania Sztabu Kryzysowego, podejmują decyzje wspomagające działania podległych służb oraz umożliwiające odbudowę długoterminową, której istotnym elementem są na pewno decyzje finansowe.</a:t>
            </a:r>
          </a:p>
          <a:p>
            <a:endParaRPr lang="en-GB" sz="2000" dirty="0"/>
          </a:p>
        </p:txBody>
      </p:sp>
      <p:sp>
        <p:nvSpPr>
          <p:cNvPr id="4" name="Symbol zastępczy numeru slajdu 3">
            <a:extLst>
              <a:ext uri="{FF2B5EF4-FFF2-40B4-BE49-F238E27FC236}">
                <a16:creationId xmlns:a16="http://schemas.microsoft.com/office/drawing/2014/main" id="{47576578-59DB-E2A0-3EAF-453F5FAE6E7A}"/>
              </a:ext>
            </a:extLst>
          </p:cNvPr>
          <p:cNvSpPr>
            <a:spLocks noGrp="1"/>
          </p:cNvSpPr>
          <p:nvPr>
            <p:ph type="sldNum" sz="quarter" idx="10"/>
          </p:nvPr>
        </p:nvSpPr>
        <p:spPr/>
        <p:txBody>
          <a:bodyPr/>
          <a:lstStyle/>
          <a:p>
            <a:fld id="{EB4015AA-59F6-416B-87A6-8E3D940284E2}" type="slidenum">
              <a:rPr lang="pl-PL" smtClean="0"/>
              <a:pPr/>
              <a:t>28</a:t>
            </a:fld>
            <a:endParaRPr lang="pl-PL" dirty="0"/>
          </a:p>
        </p:txBody>
      </p:sp>
    </p:spTree>
    <p:extLst>
      <p:ext uri="{BB962C8B-B14F-4D97-AF65-F5344CB8AC3E}">
        <p14:creationId xmlns:p14="http://schemas.microsoft.com/office/powerpoint/2010/main" val="22808144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ymbol zastępczy zawartości 5">
            <a:extLst>
              <a:ext uri="{FF2B5EF4-FFF2-40B4-BE49-F238E27FC236}">
                <a16:creationId xmlns:a16="http://schemas.microsoft.com/office/drawing/2014/main" id="{25E7AFDB-20C1-EF9D-F83C-2E399B35BDCC}"/>
              </a:ext>
            </a:extLst>
          </p:cNvPr>
          <p:cNvPicPr>
            <a:picLocks noGrp="1" noChangeAspect="1"/>
          </p:cNvPicPr>
          <p:nvPr>
            <p:ph idx="1"/>
          </p:nvPr>
        </p:nvPicPr>
        <p:blipFill>
          <a:blip r:embed="rId2"/>
          <a:stretch>
            <a:fillRect/>
          </a:stretch>
        </p:blipFill>
        <p:spPr>
          <a:xfrm>
            <a:off x="1302651" y="254000"/>
            <a:ext cx="8086511" cy="7051675"/>
          </a:xfrm>
          <a:noFill/>
        </p:spPr>
      </p:pic>
      <p:sp>
        <p:nvSpPr>
          <p:cNvPr id="4" name="Symbol zastępczy numeru slajdu 3" hidden="1">
            <a:extLst>
              <a:ext uri="{FF2B5EF4-FFF2-40B4-BE49-F238E27FC236}">
                <a16:creationId xmlns:a16="http://schemas.microsoft.com/office/drawing/2014/main" id="{5761DA0B-804B-C20F-E3C4-78FB87262313}"/>
              </a:ext>
            </a:extLst>
          </p:cNvPr>
          <p:cNvSpPr>
            <a:spLocks noGrp="1"/>
          </p:cNvSpPr>
          <p:nvPr>
            <p:ph type="sldNum" sz="quarter" idx="10"/>
          </p:nvPr>
        </p:nvSpPr>
        <p:spPr/>
        <p:txBody>
          <a:bodyPr/>
          <a:lstStyle/>
          <a:p>
            <a:pPr>
              <a:spcAft>
                <a:spcPts val="600"/>
              </a:spcAft>
            </a:pPr>
            <a:fld id="{EB4015AA-59F6-416B-87A6-8E3D940284E2}" type="slidenum">
              <a:rPr lang="pl-PL" smtClean="0"/>
              <a:pPr>
                <a:spcAft>
                  <a:spcPts val="600"/>
                </a:spcAft>
              </a:pPr>
              <a:t>29</a:t>
            </a:fld>
            <a:endParaRPr lang="pl-PL"/>
          </a:p>
        </p:txBody>
      </p:sp>
    </p:spTree>
    <p:extLst>
      <p:ext uri="{BB962C8B-B14F-4D97-AF65-F5344CB8AC3E}">
        <p14:creationId xmlns:p14="http://schemas.microsoft.com/office/powerpoint/2010/main" val="619443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3DC4314-872E-5162-885D-3F69FA754315}"/>
              </a:ext>
            </a:extLst>
          </p:cNvPr>
          <p:cNvSpPr>
            <a:spLocks noGrp="1"/>
          </p:cNvSpPr>
          <p:nvPr>
            <p:ph type="title"/>
          </p:nvPr>
        </p:nvSpPr>
        <p:spPr>
          <a:xfrm>
            <a:off x="665386" y="251445"/>
            <a:ext cx="8640381" cy="1080001"/>
          </a:xfrm>
        </p:spPr>
        <p:txBody>
          <a:bodyPr/>
          <a:lstStyle/>
          <a:p>
            <a:r>
              <a:rPr lang="pl-PL" dirty="0"/>
              <a:t>Położenie lotniska</a:t>
            </a:r>
            <a:endParaRPr lang="en-US" dirty="0"/>
          </a:p>
        </p:txBody>
      </p:sp>
      <p:pic>
        <p:nvPicPr>
          <p:cNvPr id="5" name="Symbol zastępczy obrazu 4">
            <a:extLst>
              <a:ext uri="{FF2B5EF4-FFF2-40B4-BE49-F238E27FC236}">
                <a16:creationId xmlns:a16="http://schemas.microsoft.com/office/drawing/2014/main" id="{1501DB93-E6B7-11B4-EABB-92973F9690C1}"/>
              </a:ext>
            </a:extLst>
          </p:cNvPr>
          <p:cNvPicPr>
            <a:picLocks noGrp="1" noChangeAspect="1"/>
          </p:cNvPicPr>
          <p:nvPr>
            <p:ph idx="1"/>
          </p:nvPr>
        </p:nvPicPr>
        <p:blipFill>
          <a:blip r:embed="rId2"/>
          <a:stretch/>
        </p:blipFill>
        <p:spPr>
          <a:xfrm>
            <a:off x="1529482" y="902722"/>
            <a:ext cx="6740622" cy="6117115"/>
          </a:xfrm>
          <a:noFill/>
        </p:spPr>
      </p:pic>
      <p:sp>
        <p:nvSpPr>
          <p:cNvPr id="12" name="Slide Number Placeholder 3">
            <a:extLst>
              <a:ext uri="{FF2B5EF4-FFF2-40B4-BE49-F238E27FC236}">
                <a16:creationId xmlns:a16="http://schemas.microsoft.com/office/drawing/2014/main" id="{B52C4306-2868-7F90-B686-D6A5F70CCA0D}"/>
              </a:ext>
            </a:extLst>
          </p:cNvPr>
          <p:cNvSpPr>
            <a:spLocks noGrp="1"/>
          </p:cNvSpPr>
          <p:nvPr>
            <p:ph type="sldNum" sz="quarter" idx="10"/>
          </p:nvPr>
        </p:nvSpPr>
        <p:spPr>
          <a:xfrm>
            <a:off x="8585200" y="7019837"/>
            <a:ext cx="1080000" cy="180000"/>
          </a:xfrm>
        </p:spPr>
        <p:txBody>
          <a:bodyPr/>
          <a:lstStyle/>
          <a:p>
            <a:pPr>
              <a:spcAft>
                <a:spcPts val="600"/>
              </a:spcAft>
            </a:pPr>
            <a:fld id="{EB4015AA-59F6-416B-87A6-8E3D940284E2}" type="slidenum">
              <a:rPr lang="pl-PL" smtClean="0"/>
              <a:pPr>
                <a:spcAft>
                  <a:spcPts val="600"/>
                </a:spcAft>
              </a:pPr>
              <a:t>3</a:t>
            </a:fld>
            <a:endParaRPr lang="pl-PL"/>
          </a:p>
        </p:txBody>
      </p:sp>
    </p:spTree>
    <p:extLst>
      <p:ext uri="{BB962C8B-B14F-4D97-AF65-F5344CB8AC3E}">
        <p14:creationId xmlns:p14="http://schemas.microsoft.com/office/powerpoint/2010/main" val="699018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8C51CA0-1672-411F-7BAB-4B396A386A0D}"/>
              </a:ext>
            </a:extLst>
          </p:cNvPr>
          <p:cNvSpPr>
            <a:spLocks noGrp="1"/>
          </p:cNvSpPr>
          <p:nvPr>
            <p:ph type="title"/>
          </p:nvPr>
        </p:nvSpPr>
        <p:spPr/>
        <p:txBody>
          <a:bodyPr/>
          <a:lstStyle/>
          <a:p>
            <a:r>
              <a:rPr lang="pl-PL" dirty="0"/>
              <a:t>Przekazywanie informacji:</a:t>
            </a:r>
            <a:endParaRPr lang="en-GB" dirty="0"/>
          </a:p>
        </p:txBody>
      </p:sp>
      <p:sp>
        <p:nvSpPr>
          <p:cNvPr id="3" name="Symbol zastępczy zawartości 2">
            <a:extLst>
              <a:ext uri="{FF2B5EF4-FFF2-40B4-BE49-F238E27FC236}">
                <a16:creationId xmlns:a16="http://schemas.microsoft.com/office/drawing/2014/main" id="{543FC826-F366-D2FE-2602-849E96C8A3D9}"/>
              </a:ext>
            </a:extLst>
          </p:cNvPr>
          <p:cNvSpPr>
            <a:spLocks noGrp="1"/>
          </p:cNvSpPr>
          <p:nvPr>
            <p:ph idx="1"/>
          </p:nvPr>
        </p:nvSpPr>
        <p:spPr/>
        <p:txBody>
          <a:bodyPr/>
          <a:lstStyle/>
          <a:p>
            <a:r>
              <a:rPr lang="pl-PL" sz="2000" dirty="0"/>
              <a:t>Praktyka pokazuje, że </a:t>
            </a:r>
            <a:r>
              <a:rPr lang="pl-PL" sz="2000" b="1" dirty="0"/>
              <a:t>w sytuację kryzysową zaangażowani są nie tylko pasażerowie czy też pracownicy znajdujący się na lotnisku</a:t>
            </a:r>
            <a:r>
              <a:rPr lang="pl-PL" sz="2000" dirty="0"/>
              <a:t>, ale także pośrednio rodziny ofiar zdarzenia, zainteresowani losem najbliższych i żądający wręcz informacji o swoich bliskich oraz szeroko rozumiane media (TV, radio, prasa), które z kolei, walcząc o oglądalność, prześcigają się w podawaniu najnowszych wieści z miejsca kryzysu.</a:t>
            </a:r>
          </a:p>
          <a:p>
            <a:r>
              <a:rPr lang="pl-PL" sz="2000" b="1" dirty="0"/>
              <a:t>Przekazywane przez osobę kierującą sztabem informacje muszą być starannie przygotowane, precyzyjne i wiarygodne</a:t>
            </a:r>
            <a:r>
              <a:rPr lang="pl-PL" sz="2000" dirty="0"/>
              <a:t>, aby zaspakajając ciekawość ww. osób, jednocześnie nie wprowadzić dodatkowego zamieszania, podając niesprawdzone wiadomości oraz </a:t>
            </a:r>
            <a:r>
              <a:rPr lang="pl-PL" sz="2000" b="1" dirty="0"/>
              <a:t>nie wyjawiać informacji, które są zastrzeżone dla służb państwowych </a:t>
            </a:r>
            <a:r>
              <a:rPr lang="pl-PL" sz="2000" dirty="0"/>
              <a:t>do czasu wyjaśnienia okoliczności zdarzenia.</a:t>
            </a:r>
          </a:p>
          <a:p>
            <a:endParaRPr lang="pl-PL" dirty="0"/>
          </a:p>
          <a:p>
            <a:endParaRPr lang="en-GB" dirty="0"/>
          </a:p>
        </p:txBody>
      </p:sp>
      <p:sp>
        <p:nvSpPr>
          <p:cNvPr id="4" name="Symbol zastępczy numeru slajdu 3">
            <a:extLst>
              <a:ext uri="{FF2B5EF4-FFF2-40B4-BE49-F238E27FC236}">
                <a16:creationId xmlns:a16="http://schemas.microsoft.com/office/drawing/2014/main" id="{F894F44C-5257-8909-B622-AA0BA602FB7E}"/>
              </a:ext>
            </a:extLst>
          </p:cNvPr>
          <p:cNvSpPr>
            <a:spLocks noGrp="1"/>
          </p:cNvSpPr>
          <p:nvPr>
            <p:ph type="sldNum" sz="quarter" idx="10"/>
          </p:nvPr>
        </p:nvSpPr>
        <p:spPr/>
        <p:txBody>
          <a:bodyPr/>
          <a:lstStyle/>
          <a:p>
            <a:fld id="{EB4015AA-59F6-416B-87A6-8E3D940284E2}" type="slidenum">
              <a:rPr lang="pl-PL" smtClean="0"/>
              <a:pPr/>
              <a:t>30</a:t>
            </a:fld>
            <a:endParaRPr lang="pl-PL" dirty="0"/>
          </a:p>
        </p:txBody>
      </p:sp>
    </p:spTree>
    <p:extLst>
      <p:ext uri="{BB962C8B-B14F-4D97-AF65-F5344CB8AC3E}">
        <p14:creationId xmlns:p14="http://schemas.microsoft.com/office/powerpoint/2010/main" val="14926792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B3B5E3C-6089-8DFD-640A-6F1A32E11E79}"/>
              </a:ext>
            </a:extLst>
          </p:cNvPr>
          <p:cNvSpPr>
            <a:spLocks noGrp="1"/>
          </p:cNvSpPr>
          <p:nvPr>
            <p:ph type="title"/>
          </p:nvPr>
        </p:nvSpPr>
        <p:spPr>
          <a:xfrm>
            <a:off x="1024819" y="359835"/>
            <a:ext cx="8640381" cy="1080001"/>
          </a:xfrm>
        </p:spPr>
        <p:txBody>
          <a:bodyPr/>
          <a:lstStyle/>
          <a:p>
            <a:r>
              <a:rPr lang="pl-PL" dirty="0"/>
              <a:t>Posumowanie:</a:t>
            </a:r>
            <a:endParaRPr lang="en-GB" dirty="0"/>
          </a:p>
        </p:txBody>
      </p:sp>
      <p:sp>
        <p:nvSpPr>
          <p:cNvPr id="3" name="Symbol zastępczy zawartości 2">
            <a:extLst>
              <a:ext uri="{FF2B5EF4-FFF2-40B4-BE49-F238E27FC236}">
                <a16:creationId xmlns:a16="http://schemas.microsoft.com/office/drawing/2014/main" id="{B70C2B40-E350-20E1-4E4C-7CF43154FAD8}"/>
              </a:ext>
            </a:extLst>
          </p:cNvPr>
          <p:cNvSpPr>
            <a:spLocks noGrp="1"/>
          </p:cNvSpPr>
          <p:nvPr>
            <p:ph idx="1"/>
          </p:nvPr>
        </p:nvSpPr>
        <p:spPr>
          <a:xfrm>
            <a:off x="1025907" y="1187549"/>
            <a:ext cx="8640382" cy="5472290"/>
          </a:xfrm>
        </p:spPr>
        <p:txBody>
          <a:bodyPr>
            <a:normAutofit/>
          </a:bodyPr>
          <a:lstStyle/>
          <a:p>
            <a:r>
              <a:rPr lang="pl-PL" sz="2100" dirty="0"/>
              <a:t>Poprawne i sumienne podejście do tematu dowodzenia i kierowania sytuacjami kryzysowymi poprzez właściwą realizację zadań na każdym etapie zarządzania kryzysowego (zapobieganie – przygotowanie – reagowanie – odbudowa), a w szczególności w fazie zapobiegania i przygotowania, pozwala nie tylko </a:t>
            </a:r>
            <a:r>
              <a:rPr lang="pl-PL" sz="2100" b="1" dirty="0"/>
              <a:t>na sprawne działanie w fazie reagowania, ale również na zdecydowane ograniczenie skutków kryzysu i maksymalne skrócenie czasu jego trwania, jak i odbudowy</a:t>
            </a:r>
            <a:r>
              <a:rPr lang="pl-PL" sz="2100" dirty="0"/>
              <a:t>.</a:t>
            </a:r>
          </a:p>
          <a:p>
            <a:r>
              <a:rPr lang="pl-PL" sz="2100" dirty="0"/>
              <a:t>Głównym celem właściwie zorganizowanego systemu komunikacji jest </a:t>
            </a:r>
            <a:r>
              <a:rPr lang="pl-PL" sz="2100" b="1" dirty="0"/>
              <a:t>przygotowanie </a:t>
            </a:r>
            <a:r>
              <a:rPr lang="pl-PL" sz="2100" dirty="0"/>
              <a:t>wszystkich służb do działania w sytuacji kryzysowej, aby w sposób skuteczny i efektywny </a:t>
            </a:r>
            <a:r>
              <a:rPr lang="pl-PL" sz="2100" b="1" dirty="0"/>
              <a:t>powstrzymać </a:t>
            </a:r>
            <a:r>
              <a:rPr lang="pl-PL" sz="2100" dirty="0"/>
              <a:t>zasięg, jak i skutki kryzysu poprzez </a:t>
            </a:r>
            <a:r>
              <a:rPr lang="pl-PL" sz="2100" b="1" dirty="0"/>
              <a:t>izolację </a:t>
            </a:r>
            <a:r>
              <a:rPr lang="pl-PL" sz="2100" dirty="0"/>
              <a:t>miejsca wystąpienia kryzysu.</a:t>
            </a:r>
          </a:p>
          <a:p>
            <a:r>
              <a:rPr lang="pl-PL" sz="2100" dirty="0"/>
              <a:t>Poprawnie zaplanowana strategia działania pozwala na </a:t>
            </a:r>
            <a:r>
              <a:rPr lang="pl-PL" sz="2100" b="1" dirty="0"/>
              <a:t>uniknięcie</a:t>
            </a:r>
            <a:r>
              <a:rPr lang="pl-PL" sz="2100" dirty="0"/>
              <a:t> jakże popularnej w takim przypadku </a:t>
            </a:r>
            <a:r>
              <a:rPr lang="pl-PL" sz="2100" b="1" dirty="0"/>
              <a:t>paniki</a:t>
            </a:r>
            <a:r>
              <a:rPr lang="pl-PL" sz="2100" dirty="0"/>
              <a:t>, zarówno w działaniu służb, jak i ze strony osób postronnych, zaangażowanych w sytuację kryzysową.</a:t>
            </a:r>
          </a:p>
          <a:p>
            <a:endParaRPr lang="pl-PL" sz="2000" dirty="0"/>
          </a:p>
          <a:p>
            <a:endParaRPr lang="en-GB" sz="2000" dirty="0"/>
          </a:p>
        </p:txBody>
      </p:sp>
      <p:sp>
        <p:nvSpPr>
          <p:cNvPr id="4" name="Symbol zastępczy numeru slajdu 3">
            <a:extLst>
              <a:ext uri="{FF2B5EF4-FFF2-40B4-BE49-F238E27FC236}">
                <a16:creationId xmlns:a16="http://schemas.microsoft.com/office/drawing/2014/main" id="{5464B744-A106-E421-44A8-E517F73695E0}"/>
              </a:ext>
            </a:extLst>
          </p:cNvPr>
          <p:cNvSpPr>
            <a:spLocks noGrp="1"/>
          </p:cNvSpPr>
          <p:nvPr>
            <p:ph type="sldNum" sz="quarter" idx="10"/>
          </p:nvPr>
        </p:nvSpPr>
        <p:spPr/>
        <p:txBody>
          <a:bodyPr/>
          <a:lstStyle/>
          <a:p>
            <a:fld id="{EB4015AA-59F6-416B-87A6-8E3D940284E2}" type="slidenum">
              <a:rPr lang="pl-PL" smtClean="0"/>
              <a:pPr/>
              <a:t>31</a:t>
            </a:fld>
            <a:endParaRPr lang="pl-PL" dirty="0"/>
          </a:p>
        </p:txBody>
      </p:sp>
    </p:spTree>
    <p:extLst>
      <p:ext uri="{BB962C8B-B14F-4D97-AF65-F5344CB8AC3E}">
        <p14:creationId xmlns:p14="http://schemas.microsoft.com/office/powerpoint/2010/main" val="4835798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3B5701C-B403-8947-68C8-EA0F07B0F690}"/>
              </a:ext>
            </a:extLst>
          </p:cNvPr>
          <p:cNvSpPr>
            <a:spLocks noGrp="1"/>
          </p:cNvSpPr>
          <p:nvPr>
            <p:ph type="title"/>
          </p:nvPr>
        </p:nvSpPr>
        <p:spPr/>
        <p:txBody>
          <a:bodyPr/>
          <a:lstStyle/>
          <a:p>
            <a:r>
              <a:rPr lang="pl-PL" dirty="0"/>
              <a:t>Zadanie</a:t>
            </a:r>
            <a:endParaRPr lang="en-GB" dirty="0"/>
          </a:p>
        </p:txBody>
      </p:sp>
      <p:sp>
        <p:nvSpPr>
          <p:cNvPr id="3" name="Symbol zastępczy zawartości 2">
            <a:extLst>
              <a:ext uri="{FF2B5EF4-FFF2-40B4-BE49-F238E27FC236}">
                <a16:creationId xmlns:a16="http://schemas.microsoft.com/office/drawing/2014/main" id="{CD258E99-9C48-BBB1-520B-CB15AA62DC04}"/>
              </a:ext>
            </a:extLst>
          </p:cNvPr>
          <p:cNvSpPr>
            <a:spLocks noGrp="1"/>
          </p:cNvSpPr>
          <p:nvPr>
            <p:ph idx="1"/>
          </p:nvPr>
        </p:nvSpPr>
        <p:spPr/>
        <p:txBody>
          <a:bodyPr>
            <a:normAutofit/>
          </a:bodyPr>
          <a:lstStyle/>
          <a:p>
            <a:r>
              <a:rPr lang="pl-PL" sz="2000" dirty="0"/>
              <a:t>Czas pracy: 45 minut</a:t>
            </a:r>
          </a:p>
          <a:p>
            <a:r>
              <a:rPr lang="pl-PL" sz="2000" dirty="0"/>
              <a:t>Zadanie wykonujemy w parach</a:t>
            </a:r>
          </a:p>
          <a:p>
            <a:r>
              <a:rPr lang="pl-PL" sz="2000" dirty="0"/>
              <a:t>Znajdź przykłady sytuacji kryzysowych na lotniskach w ostatnich latach i zaprezentuj je grupie w formie krótkiej prezentacji Power Point na 5 slajdów. </a:t>
            </a:r>
          </a:p>
          <a:p>
            <a:r>
              <a:rPr lang="pl-PL" sz="2000" dirty="0"/>
              <a:t>Slajd 1: zdjęcie lotniska i nazwa</a:t>
            </a:r>
          </a:p>
          <a:p>
            <a:r>
              <a:rPr lang="pl-PL" sz="2000" dirty="0"/>
              <a:t>Slajd 2: miejsce lotniska na mapie</a:t>
            </a:r>
          </a:p>
          <a:p>
            <a:r>
              <a:rPr lang="pl-PL" sz="2000" dirty="0"/>
              <a:t>Slajd 3: krótki opis sytuacji kryzysowej uwzględniając jego przyczyny</a:t>
            </a:r>
          </a:p>
          <a:p>
            <a:r>
              <a:rPr lang="pl-PL" sz="2000" dirty="0"/>
              <a:t>Slajd 4: przykłady postów w mediach społecznościowych lub artykułów prasowych na temat tego kryzysu (łącznie z linkiem)</a:t>
            </a:r>
          </a:p>
          <a:p>
            <a:r>
              <a:rPr lang="pl-PL" sz="2000" dirty="0"/>
              <a:t>Slajd 5: aktualne doniesienia z tego lotniska, stan aktualny</a:t>
            </a:r>
            <a:endParaRPr lang="en-GB" sz="2000" dirty="0"/>
          </a:p>
        </p:txBody>
      </p:sp>
      <p:sp>
        <p:nvSpPr>
          <p:cNvPr id="4" name="Symbol zastępczy numeru slajdu 3">
            <a:extLst>
              <a:ext uri="{FF2B5EF4-FFF2-40B4-BE49-F238E27FC236}">
                <a16:creationId xmlns:a16="http://schemas.microsoft.com/office/drawing/2014/main" id="{CD5D03E3-2945-2508-1DA7-CE0E7CA628D9}"/>
              </a:ext>
            </a:extLst>
          </p:cNvPr>
          <p:cNvSpPr>
            <a:spLocks noGrp="1"/>
          </p:cNvSpPr>
          <p:nvPr>
            <p:ph type="sldNum" sz="quarter" idx="10"/>
          </p:nvPr>
        </p:nvSpPr>
        <p:spPr/>
        <p:txBody>
          <a:bodyPr/>
          <a:lstStyle/>
          <a:p>
            <a:fld id="{EB4015AA-59F6-416B-87A6-8E3D940284E2}" type="slidenum">
              <a:rPr lang="pl-PL" smtClean="0"/>
              <a:pPr/>
              <a:t>32</a:t>
            </a:fld>
            <a:endParaRPr lang="pl-PL" dirty="0"/>
          </a:p>
        </p:txBody>
      </p:sp>
    </p:spTree>
    <p:extLst>
      <p:ext uri="{BB962C8B-B14F-4D97-AF65-F5344CB8AC3E}">
        <p14:creationId xmlns:p14="http://schemas.microsoft.com/office/powerpoint/2010/main" val="25522671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5AABF82-9036-9B94-AD6E-919456523E76}"/>
              </a:ext>
            </a:extLst>
          </p:cNvPr>
          <p:cNvSpPr>
            <a:spLocks noGrp="1"/>
          </p:cNvSpPr>
          <p:nvPr>
            <p:ph type="title"/>
          </p:nvPr>
        </p:nvSpPr>
        <p:spPr>
          <a:xfrm>
            <a:off x="1025525" y="899836"/>
            <a:ext cx="8640381" cy="1080001"/>
          </a:xfrm>
        </p:spPr>
        <p:txBody>
          <a:bodyPr anchor="t">
            <a:normAutofit/>
          </a:bodyPr>
          <a:lstStyle/>
          <a:p>
            <a:r>
              <a:rPr lang="pl-PL" dirty="0"/>
              <a:t>Źródła:</a:t>
            </a:r>
            <a:endParaRPr lang="en-GB" dirty="0"/>
          </a:p>
        </p:txBody>
      </p:sp>
      <p:sp>
        <p:nvSpPr>
          <p:cNvPr id="5" name="Symbol zastępczy numeru slajdu 4">
            <a:extLst>
              <a:ext uri="{FF2B5EF4-FFF2-40B4-BE49-F238E27FC236}">
                <a16:creationId xmlns:a16="http://schemas.microsoft.com/office/drawing/2014/main" id="{014F90E7-CD43-4927-B7FC-DBE1CFC994A1}"/>
              </a:ext>
            </a:extLst>
          </p:cNvPr>
          <p:cNvSpPr>
            <a:spLocks noGrp="1"/>
          </p:cNvSpPr>
          <p:nvPr>
            <p:ph type="sldNum" sz="quarter" idx="10"/>
          </p:nvPr>
        </p:nvSpPr>
        <p:spPr>
          <a:xfrm>
            <a:off x="8585200" y="7019837"/>
            <a:ext cx="1080000" cy="180000"/>
          </a:xfrm>
        </p:spPr>
        <p:txBody>
          <a:bodyPr anchor="ctr">
            <a:normAutofit fontScale="92500" lnSpcReduction="20000"/>
          </a:bodyPr>
          <a:lstStyle/>
          <a:p>
            <a:pPr>
              <a:lnSpc>
                <a:spcPct val="90000"/>
              </a:lnSpc>
              <a:spcAft>
                <a:spcPts val="600"/>
              </a:spcAft>
            </a:pPr>
            <a:fld id="{EB4015AA-59F6-416B-87A6-8E3D940284E2}" type="slidenum">
              <a:rPr lang="pl-PL" sz="300" smtClean="0"/>
              <a:pPr>
                <a:lnSpc>
                  <a:spcPct val="90000"/>
                </a:lnSpc>
                <a:spcAft>
                  <a:spcPts val="600"/>
                </a:spcAft>
              </a:pPr>
              <a:t>33</a:t>
            </a:fld>
            <a:endParaRPr lang="pl-PL" sz="300"/>
          </a:p>
        </p:txBody>
      </p:sp>
      <p:graphicFrame>
        <p:nvGraphicFramePr>
          <p:cNvPr id="7" name="Symbol zastępczy zawartości 2">
            <a:extLst>
              <a:ext uri="{FF2B5EF4-FFF2-40B4-BE49-F238E27FC236}">
                <a16:creationId xmlns:a16="http://schemas.microsoft.com/office/drawing/2014/main" id="{11A3697A-5E11-8725-AFBE-3CAD71FD6F7D}"/>
              </a:ext>
            </a:extLst>
          </p:cNvPr>
          <p:cNvGraphicFramePr>
            <a:graphicFrameLocks noGrp="1"/>
          </p:cNvGraphicFramePr>
          <p:nvPr>
            <p:ph idx="1"/>
            <p:extLst>
              <p:ext uri="{D42A27DB-BD31-4B8C-83A1-F6EECF244321}">
                <p14:modId xmlns:p14="http://schemas.microsoft.com/office/powerpoint/2010/main" val="2693565811"/>
              </p:ext>
            </p:extLst>
          </p:nvPr>
        </p:nvGraphicFramePr>
        <p:xfrm>
          <a:off x="1025525" y="1259557"/>
          <a:ext cx="8640382" cy="46800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20225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a:extLst>
              <a:ext uri="{FF2B5EF4-FFF2-40B4-BE49-F238E27FC236}">
                <a16:creationId xmlns:a16="http://schemas.microsoft.com/office/drawing/2014/main" id="{0CD17717-5751-F730-50BD-CBB39F57635A}"/>
              </a:ext>
            </a:extLst>
          </p:cNvPr>
          <p:cNvSpPr>
            <a:spLocks noGrp="1"/>
          </p:cNvSpPr>
          <p:nvPr>
            <p:ph type="title"/>
          </p:nvPr>
        </p:nvSpPr>
        <p:spPr/>
        <p:txBody>
          <a:bodyPr/>
          <a:lstStyle/>
          <a:p>
            <a:r>
              <a:rPr lang="pl-PL" dirty="0"/>
              <a:t>Dziękuję bardzo</a:t>
            </a:r>
          </a:p>
        </p:txBody>
      </p:sp>
      <p:pic>
        <p:nvPicPr>
          <p:cNvPr id="3074" name="Picture 2" descr="Lotnisko Katowice obsłużyło we wrześniu blisko 400 tys. pasażerów">
            <a:extLst>
              <a:ext uri="{FF2B5EF4-FFF2-40B4-BE49-F238E27FC236}">
                <a16:creationId xmlns:a16="http://schemas.microsoft.com/office/drawing/2014/main" id="{BC5004AC-B3DC-7B26-551F-1869C8AFFD58}"/>
              </a:ext>
            </a:extLst>
          </p:cNvPr>
          <p:cNvPicPr>
            <a:picLocks noGrp="1" noChangeAspect="1" noChangeArrowheads="1"/>
          </p:cNvPicPr>
          <p:nvPr>
            <p:ph type="pic" sz="quarter" idx="10"/>
          </p:nvPr>
        </p:nvPicPr>
        <p:blipFill>
          <a:blip r:embed="rId3">
            <a:extLst>
              <a:ext uri="{28A0092B-C50C-407E-A947-70E740481C1C}">
                <a14:useLocalDpi xmlns:a14="http://schemas.microsoft.com/office/drawing/2010/main" val="0"/>
              </a:ext>
            </a:extLst>
          </a:blip>
          <a:srcRect t="4632" b="4632"/>
          <a:stretch>
            <a:fillRect/>
          </a:stretch>
        </p:blipFill>
        <p:spPr bwMode="auto">
          <a:xfrm>
            <a:off x="1025525" y="0"/>
            <a:ext cx="8640763" cy="5221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5994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a:extLst>
              <a:ext uri="{FF2B5EF4-FFF2-40B4-BE49-F238E27FC236}">
                <a16:creationId xmlns:a16="http://schemas.microsoft.com/office/drawing/2014/main" id="{12118C9C-56A6-4451-8007-C4E5EE3584FA}"/>
              </a:ext>
            </a:extLst>
          </p:cNvPr>
          <p:cNvSpPr>
            <a:spLocks noGrp="1"/>
          </p:cNvSpPr>
          <p:nvPr>
            <p:ph type="title"/>
          </p:nvPr>
        </p:nvSpPr>
        <p:spPr/>
        <p:txBody>
          <a:bodyPr/>
          <a:lstStyle/>
          <a:p>
            <a:r>
              <a:rPr lang="pl-PL" dirty="0"/>
              <a:t>Wstęp</a:t>
            </a:r>
          </a:p>
        </p:txBody>
      </p:sp>
      <p:sp>
        <p:nvSpPr>
          <p:cNvPr id="6" name="Symbol zastępczy zawartości 5">
            <a:extLst>
              <a:ext uri="{FF2B5EF4-FFF2-40B4-BE49-F238E27FC236}">
                <a16:creationId xmlns:a16="http://schemas.microsoft.com/office/drawing/2014/main" id="{2AC9AC38-9DEA-4AE6-A16D-10E49FAEB80E}"/>
              </a:ext>
            </a:extLst>
          </p:cNvPr>
          <p:cNvSpPr>
            <a:spLocks noGrp="1"/>
          </p:cNvSpPr>
          <p:nvPr>
            <p:ph idx="1"/>
          </p:nvPr>
        </p:nvSpPr>
        <p:spPr/>
        <p:txBody>
          <a:bodyPr/>
          <a:lstStyle/>
          <a:p>
            <a:r>
              <a:rPr lang="pl-PL" sz="2000" dirty="0"/>
              <a:t>Celem warsztatu jest </a:t>
            </a:r>
            <a:r>
              <a:rPr lang="pl-PL" sz="2000" b="1" dirty="0"/>
              <a:t>ukazanie roli i zadań sztabu kryzysowego powoływanego w sytuacjach kryzysowych</a:t>
            </a:r>
            <a:r>
              <a:rPr lang="pl-PL" sz="2000" dirty="0"/>
              <a:t> występujących w lotnictwie cywilnym i na lotniskach. Zrozumienie jego istotnej roli w procesie zażegnania kryzysu i jego skutków, pozwala na właściwe wcześniejsze przygotowanie osób w nim pracujących oraz ich dobór w oparciu o wiedzę merytoryczną i kompetencje.</a:t>
            </a:r>
          </a:p>
          <a:p>
            <a:r>
              <a:rPr lang="pl-PL" sz="2000" dirty="0"/>
              <a:t>Lotniska cywilne są jak mrowiska, w których niemal prze całą dobę ludzie, niczym mrówki krzątają się po terminalach, płytach lotnisk, wsiadają, wysiadają z samolotów, obsługują maszyny i urządzenia. Zorganizowanie pracy lotniska i zapanowanie nad tym tłumem w okresie normalnego funkcjonowania już stanowi duże wyzwanie. Natomiast </a:t>
            </a:r>
            <a:r>
              <a:rPr lang="pl-PL" sz="2000" b="1" dirty="0"/>
              <a:t>zaplanowanie, przygotowanie i zapanowanie nad tym wszystkim w sytuacji kryzysowej, to </a:t>
            </a:r>
            <a:r>
              <a:rPr lang="pl-PL" sz="2000" dirty="0"/>
              <a:t>już </a:t>
            </a:r>
            <a:r>
              <a:rPr lang="pl-PL" sz="2000" b="1" dirty="0"/>
              <a:t>prawdziwe wyzwanie</a:t>
            </a:r>
            <a:r>
              <a:rPr lang="pl-PL" sz="2000" dirty="0"/>
              <a:t>.</a:t>
            </a:r>
          </a:p>
          <a:p>
            <a:endParaRPr lang="pl-PL" dirty="0"/>
          </a:p>
        </p:txBody>
      </p:sp>
      <p:sp>
        <p:nvSpPr>
          <p:cNvPr id="4" name="Symbol zastępczy daty 3">
            <a:extLst>
              <a:ext uri="{FF2B5EF4-FFF2-40B4-BE49-F238E27FC236}">
                <a16:creationId xmlns:a16="http://schemas.microsoft.com/office/drawing/2014/main" id="{D315552F-3A1D-4DE6-AEF3-01B8E89D2ADE}"/>
              </a:ext>
            </a:extLst>
          </p:cNvPr>
          <p:cNvSpPr>
            <a:spLocks noGrp="1"/>
          </p:cNvSpPr>
          <p:nvPr>
            <p:ph type="dt" sz="half" idx="4294967295"/>
          </p:nvPr>
        </p:nvSpPr>
        <p:spPr>
          <a:xfrm>
            <a:off x="8891588" y="539750"/>
            <a:ext cx="1800225" cy="366713"/>
          </a:xfrm>
          <a:prstGeom prst="rect">
            <a:avLst/>
          </a:prstGeom>
        </p:spPr>
        <p:txBody>
          <a:bodyPr/>
          <a:lstStyle/>
          <a:p>
            <a:fld id="{D857886D-A165-4D54-8DB0-CE6586ECA8EC}" type="datetime1">
              <a:rPr lang="pl-PL" smtClean="0"/>
              <a:t>23.06.2025</a:t>
            </a:fld>
            <a:endParaRPr lang="pl-PL" dirty="0"/>
          </a:p>
        </p:txBody>
      </p:sp>
    </p:spTree>
    <p:extLst>
      <p:ext uri="{BB962C8B-B14F-4D97-AF65-F5344CB8AC3E}">
        <p14:creationId xmlns:p14="http://schemas.microsoft.com/office/powerpoint/2010/main" val="3852992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0A831E5-DFA8-E2E2-07D4-62B51B0EC8C3}"/>
              </a:ext>
            </a:extLst>
          </p:cNvPr>
          <p:cNvSpPr>
            <a:spLocks noGrp="1"/>
          </p:cNvSpPr>
          <p:nvPr>
            <p:ph type="title"/>
          </p:nvPr>
        </p:nvSpPr>
        <p:spPr>
          <a:xfrm>
            <a:off x="1025525" y="899836"/>
            <a:ext cx="8640381" cy="1080001"/>
          </a:xfrm>
        </p:spPr>
        <p:txBody>
          <a:bodyPr anchor="t">
            <a:normAutofit/>
          </a:bodyPr>
          <a:lstStyle/>
          <a:p>
            <a:r>
              <a:rPr lang="pl-PL" dirty="0"/>
              <a:t>Czym jest sytuacja kryzysowa? </a:t>
            </a:r>
            <a:endParaRPr lang="en-GB" dirty="0"/>
          </a:p>
        </p:txBody>
      </p:sp>
      <p:sp>
        <p:nvSpPr>
          <p:cNvPr id="3" name="Symbol zastępczy zawartości 2">
            <a:extLst>
              <a:ext uri="{FF2B5EF4-FFF2-40B4-BE49-F238E27FC236}">
                <a16:creationId xmlns:a16="http://schemas.microsoft.com/office/drawing/2014/main" id="{68957B56-60A3-9EBC-54CE-C8E82268040D}"/>
              </a:ext>
            </a:extLst>
          </p:cNvPr>
          <p:cNvSpPr>
            <a:spLocks noGrp="1"/>
          </p:cNvSpPr>
          <p:nvPr>
            <p:ph sz="half" idx="1"/>
          </p:nvPr>
        </p:nvSpPr>
        <p:spPr>
          <a:xfrm>
            <a:off x="1025906" y="1979837"/>
            <a:ext cx="4140000" cy="4680018"/>
          </a:xfrm>
        </p:spPr>
        <p:txBody>
          <a:bodyPr>
            <a:normAutofit/>
          </a:bodyPr>
          <a:lstStyle/>
          <a:p>
            <a:r>
              <a:rPr lang="pl-PL" sz="2000" i="1" dirty="0"/>
              <a:t>Ustawa z dnia 26 kwietnia 2007 roku o zarządzaniu kryzysowym </a:t>
            </a:r>
            <a:r>
              <a:rPr lang="pl-PL" sz="2000" dirty="0"/>
              <a:t>w artykule 3 podaje definicję: </a:t>
            </a:r>
            <a:r>
              <a:rPr lang="pl-PL" sz="2000" b="1" i="1" dirty="0"/>
              <a:t>„sytuacja będąca następstwem zagrożenia i prowadzącą w konsekwencji do zerwania lub znacznego naruszenia więzów społecznych przy równoczesnym poważnym zakłóceniu w funkcjonowaniu instytucji publicznych”</a:t>
            </a:r>
            <a:r>
              <a:rPr lang="pl-PL" sz="2000" b="1" dirty="0"/>
              <a:t>. </a:t>
            </a:r>
            <a:endParaRPr lang="en-GB" sz="2000" b="1" dirty="0"/>
          </a:p>
        </p:txBody>
      </p:sp>
      <p:pic>
        <p:nvPicPr>
          <p:cNvPr id="2050" name="Picture 2" descr="Lotnisko w Pyrzowicach. Katowice Airport liderem wśród 13 regionalnych ...">
            <a:extLst>
              <a:ext uri="{FF2B5EF4-FFF2-40B4-BE49-F238E27FC236}">
                <a16:creationId xmlns:a16="http://schemas.microsoft.com/office/drawing/2014/main" id="{23A1E155-A114-1895-E52A-D994ED8FC5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8879" r="12297" b="1"/>
          <a:stretch>
            <a:fillRect/>
          </a:stretch>
        </p:blipFill>
        <p:spPr bwMode="auto">
          <a:xfrm>
            <a:off x="5525906" y="1979613"/>
            <a:ext cx="4140000" cy="4680226"/>
          </a:xfrm>
          <a:prstGeom prst="rect">
            <a:avLst/>
          </a:prstGeom>
          <a:solidFill>
            <a:srgbClr val="FFFFFF"/>
          </a:solidFill>
        </p:spPr>
      </p:pic>
      <p:sp>
        <p:nvSpPr>
          <p:cNvPr id="4" name="Symbol zastępczy numeru slajdu 3">
            <a:extLst>
              <a:ext uri="{FF2B5EF4-FFF2-40B4-BE49-F238E27FC236}">
                <a16:creationId xmlns:a16="http://schemas.microsoft.com/office/drawing/2014/main" id="{355D1552-672D-4AE7-35DD-586F4A46F6E6}"/>
              </a:ext>
            </a:extLst>
          </p:cNvPr>
          <p:cNvSpPr>
            <a:spLocks noGrp="1"/>
          </p:cNvSpPr>
          <p:nvPr>
            <p:ph type="sldNum" sz="quarter" idx="10"/>
          </p:nvPr>
        </p:nvSpPr>
        <p:spPr>
          <a:xfrm>
            <a:off x="8585200" y="7019837"/>
            <a:ext cx="1080000" cy="180000"/>
          </a:xfrm>
        </p:spPr>
        <p:txBody>
          <a:bodyPr anchor="ctr">
            <a:normAutofit fontScale="92500" lnSpcReduction="20000"/>
          </a:bodyPr>
          <a:lstStyle/>
          <a:p>
            <a:pPr>
              <a:lnSpc>
                <a:spcPct val="90000"/>
              </a:lnSpc>
              <a:spcAft>
                <a:spcPts val="600"/>
              </a:spcAft>
            </a:pPr>
            <a:fld id="{EB4015AA-59F6-416B-87A6-8E3D940284E2}" type="slidenum">
              <a:rPr lang="pl-PL" sz="300" smtClean="0"/>
              <a:pPr>
                <a:lnSpc>
                  <a:spcPct val="90000"/>
                </a:lnSpc>
                <a:spcAft>
                  <a:spcPts val="600"/>
                </a:spcAft>
              </a:pPr>
              <a:t>5</a:t>
            </a:fld>
            <a:endParaRPr lang="pl-PL" sz="300"/>
          </a:p>
        </p:txBody>
      </p:sp>
    </p:spTree>
    <p:extLst>
      <p:ext uri="{BB962C8B-B14F-4D97-AF65-F5344CB8AC3E}">
        <p14:creationId xmlns:p14="http://schemas.microsoft.com/office/powerpoint/2010/main" val="3327918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906BF4C-12CA-F2D2-9199-B1EA2613C466}"/>
              </a:ext>
            </a:extLst>
          </p:cNvPr>
          <p:cNvSpPr>
            <a:spLocks noGrp="1"/>
          </p:cNvSpPr>
          <p:nvPr>
            <p:ph type="title"/>
          </p:nvPr>
        </p:nvSpPr>
        <p:spPr>
          <a:xfrm>
            <a:off x="1025525" y="899836"/>
            <a:ext cx="8640381" cy="1080001"/>
          </a:xfrm>
        </p:spPr>
        <p:txBody>
          <a:bodyPr anchor="t">
            <a:normAutofit/>
          </a:bodyPr>
          <a:lstStyle/>
          <a:p>
            <a:pPr algn="ctr"/>
            <a:r>
              <a:rPr lang="pl-PL" dirty="0"/>
              <a:t>Z jakimi sytuacjami kryzysowymi możemy się spotkać na lotniskach? </a:t>
            </a:r>
            <a:endParaRPr lang="en-GB" dirty="0"/>
          </a:p>
        </p:txBody>
      </p:sp>
      <p:sp>
        <p:nvSpPr>
          <p:cNvPr id="4" name="Symbol zastępczy numeru slajdu 3">
            <a:extLst>
              <a:ext uri="{FF2B5EF4-FFF2-40B4-BE49-F238E27FC236}">
                <a16:creationId xmlns:a16="http://schemas.microsoft.com/office/drawing/2014/main" id="{3B7F6621-5B3F-4451-F6A3-6A11681E126B}"/>
              </a:ext>
            </a:extLst>
          </p:cNvPr>
          <p:cNvSpPr>
            <a:spLocks noGrp="1"/>
          </p:cNvSpPr>
          <p:nvPr>
            <p:ph type="sldNum" sz="quarter" idx="10"/>
          </p:nvPr>
        </p:nvSpPr>
        <p:spPr>
          <a:xfrm>
            <a:off x="8585200" y="7019837"/>
            <a:ext cx="1080000" cy="180000"/>
          </a:xfrm>
        </p:spPr>
        <p:txBody>
          <a:bodyPr anchor="ctr">
            <a:normAutofit fontScale="92500" lnSpcReduction="20000"/>
          </a:bodyPr>
          <a:lstStyle/>
          <a:p>
            <a:pPr>
              <a:lnSpc>
                <a:spcPct val="90000"/>
              </a:lnSpc>
              <a:spcAft>
                <a:spcPts val="600"/>
              </a:spcAft>
            </a:pPr>
            <a:fld id="{EB4015AA-59F6-416B-87A6-8E3D940284E2}" type="slidenum">
              <a:rPr lang="pl-PL" sz="300" smtClean="0"/>
              <a:pPr>
                <a:lnSpc>
                  <a:spcPct val="90000"/>
                </a:lnSpc>
                <a:spcAft>
                  <a:spcPts val="600"/>
                </a:spcAft>
              </a:pPr>
              <a:t>6</a:t>
            </a:fld>
            <a:endParaRPr lang="pl-PL" sz="300"/>
          </a:p>
        </p:txBody>
      </p:sp>
      <p:graphicFrame>
        <p:nvGraphicFramePr>
          <p:cNvPr id="6" name="Symbol zastępczy zawartości 2">
            <a:extLst>
              <a:ext uri="{FF2B5EF4-FFF2-40B4-BE49-F238E27FC236}">
                <a16:creationId xmlns:a16="http://schemas.microsoft.com/office/drawing/2014/main" id="{86DC7B28-5CF1-2C9A-8D7D-ABBB74DAFE2A}"/>
              </a:ext>
            </a:extLst>
          </p:cNvPr>
          <p:cNvGraphicFramePr>
            <a:graphicFrameLocks noGrp="1"/>
          </p:cNvGraphicFramePr>
          <p:nvPr>
            <p:ph idx="1"/>
            <p:extLst>
              <p:ext uri="{D42A27DB-BD31-4B8C-83A1-F6EECF244321}">
                <p14:modId xmlns:p14="http://schemas.microsoft.com/office/powerpoint/2010/main" val="2147850859"/>
              </p:ext>
            </p:extLst>
          </p:nvPr>
        </p:nvGraphicFramePr>
        <p:xfrm>
          <a:off x="1025907" y="1979837"/>
          <a:ext cx="8640382" cy="46800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45151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95A1B0A-E106-2B59-63E5-0820C0061245}"/>
              </a:ext>
            </a:extLst>
          </p:cNvPr>
          <p:cNvSpPr>
            <a:spLocks noGrp="1"/>
          </p:cNvSpPr>
          <p:nvPr>
            <p:ph type="title"/>
          </p:nvPr>
        </p:nvSpPr>
        <p:spPr/>
        <p:txBody>
          <a:bodyPr>
            <a:normAutofit fontScale="90000"/>
          </a:bodyPr>
          <a:lstStyle/>
          <a:p>
            <a:r>
              <a:rPr lang="pl-PL" dirty="0"/>
              <a:t>Ochronie lotnictwa cywilnego przed aktami bezprawnej ingerencji poświęcone jest wiele aktów prawa międzynarodowego, takich jak: </a:t>
            </a:r>
            <a:br>
              <a:rPr lang="pl-PL" dirty="0"/>
            </a:br>
            <a:endParaRPr lang="en-GB" dirty="0"/>
          </a:p>
        </p:txBody>
      </p:sp>
      <p:sp>
        <p:nvSpPr>
          <p:cNvPr id="3" name="Symbol zastępczy zawartości 2">
            <a:extLst>
              <a:ext uri="{FF2B5EF4-FFF2-40B4-BE49-F238E27FC236}">
                <a16:creationId xmlns:a16="http://schemas.microsoft.com/office/drawing/2014/main" id="{C6A07BA9-5DA3-E133-28C3-8C79398B9DF6}"/>
              </a:ext>
            </a:extLst>
          </p:cNvPr>
          <p:cNvSpPr>
            <a:spLocks noGrp="1"/>
          </p:cNvSpPr>
          <p:nvPr>
            <p:ph idx="1"/>
          </p:nvPr>
        </p:nvSpPr>
        <p:spPr>
          <a:xfrm>
            <a:off x="1025525" y="2879673"/>
            <a:ext cx="8640382" cy="4680002"/>
          </a:xfrm>
        </p:spPr>
        <p:txBody>
          <a:bodyPr>
            <a:normAutofit/>
          </a:bodyPr>
          <a:lstStyle/>
          <a:p>
            <a:r>
              <a:rPr lang="pl-PL" sz="2000" i="1" dirty="0"/>
              <a:t>Aneks 17 Konwencji Chicagowskiej</a:t>
            </a:r>
            <a:r>
              <a:rPr lang="pl-PL" sz="2000" dirty="0"/>
              <a:t>, </a:t>
            </a:r>
          </a:p>
          <a:p>
            <a:r>
              <a:rPr lang="pl-PL" sz="2000" i="1" dirty="0"/>
              <a:t>Konwencja Tokijska</a:t>
            </a:r>
            <a:r>
              <a:rPr lang="pl-PL" sz="2000" dirty="0"/>
              <a:t>, </a:t>
            </a:r>
          </a:p>
          <a:p>
            <a:r>
              <a:rPr lang="pl-PL" sz="2000" i="1" dirty="0"/>
              <a:t>Konwencja Haska</a:t>
            </a:r>
            <a:r>
              <a:rPr lang="pl-PL" sz="2000" dirty="0"/>
              <a:t>, </a:t>
            </a:r>
          </a:p>
          <a:p>
            <a:r>
              <a:rPr lang="pl-PL" sz="2000" i="1" dirty="0"/>
              <a:t>Konwencja Montrealska</a:t>
            </a:r>
            <a:r>
              <a:rPr lang="pl-PL" sz="2000" dirty="0"/>
              <a:t>, </a:t>
            </a:r>
          </a:p>
          <a:p>
            <a:r>
              <a:rPr lang="pl-PL" sz="2000" i="1" dirty="0"/>
              <a:t>Protokół uzupełniający Konwencję Montrealską</a:t>
            </a:r>
          </a:p>
          <a:p>
            <a:r>
              <a:rPr lang="pl-PL" sz="2000" i="1" dirty="0"/>
              <a:t>Rozporządzenie Parlamentu Europejskiego i Rady (WE) Nr 300 z 2008 roku wraz z przepisami uzupełniającymi. </a:t>
            </a:r>
            <a:endParaRPr lang="en-GB" sz="2000" i="1" dirty="0"/>
          </a:p>
        </p:txBody>
      </p:sp>
      <p:sp>
        <p:nvSpPr>
          <p:cNvPr id="4" name="Symbol zastępczy numeru slajdu 3">
            <a:extLst>
              <a:ext uri="{FF2B5EF4-FFF2-40B4-BE49-F238E27FC236}">
                <a16:creationId xmlns:a16="http://schemas.microsoft.com/office/drawing/2014/main" id="{3C054416-6493-1511-2D65-9A1D79346062}"/>
              </a:ext>
            </a:extLst>
          </p:cNvPr>
          <p:cNvSpPr>
            <a:spLocks noGrp="1"/>
          </p:cNvSpPr>
          <p:nvPr>
            <p:ph type="sldNum" sz="quarter" idx="10"/>
          </p:nvPr>
        </p:nvSpPr>
        <p:spPr/>
        <p:txBody>
          <a:bodyPr/>
          <a:lstStyle/>
          <a:p>
            <a:fld id="{EB4015AA-59F6-416B-87A6-8E3D940284E2}" type="slidenum">
              <a:rPr lang="pl-PL" smtClean="0"/>
              <a:pPr/>
              <a:t>7</a:t>
            </a:fld>
            <a:endParaRPr lang="pl-PL" dirty="0"/>
          </a:p>
        </p:txBody>
      </p:sp>
    </p:spTree>
    <p:extLst>
      <p:ext uri="{BB962C8B-B14F-4D97-AF65-F5344CB8AC3E}">
        <p14:creationId xmlns:p14="http://schemas.microsoft.com/office/powerpoint/2010/main" val="2864946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13166EC-F365-39DA-4EC4-9FCBAB34A1AB}"/>
              </a:ext>
            </a:extLst>
          </p:cNvPr>
          <p:cNvSpPr>
            <a:spLocks noGrp="1"/>
          </p:cNvSpPr>
          <p:nvPr>
            <p:ph type="title"/>
          </p:nvPr>
        </p:nvSpPr>
        <p:spPr/>
        <p:txBody>
          <a:bodyPr/>
          <a:lstStyle/>
          <a:p>
            <a:r>
              <a:rPr lang="pl-PL" dirty="0"/>
              <a:t>Polskie przepisy:</a:t>
            </a:r>
            <a:endParaRPr lang="en-GB" dirty="0"/>
          </a:p>
        </p:txBody>
      </p:sp>
      <p:sp>
        <p:nvSpPr>
          <p:cNvPr id="3" name="Symbol zastępczy zawartości 2">
            <a:extLst>
              <a:ext uri="{FF2B5EF4-FFF2-40B4-BE49-F238E27FC236}">
                <a16:creationId xmlns:a16="http://schemas.microsoft.com/office/drawing/2014/main" id="{2F91083F-1437-30DD-AE52-0D917D802243}"/>
              </a:ext>
            </a:extLst>
          </p:cNvPr>
          <p:cNvSpPr>
            <a:spLocks noGrp="1"/>
          </p:cNvSpPr>
          <p:nvPr>
            <p:ph idx="1"/>
          </p:nvPr>
        </p:nvSpPr>
        <p:spPr/>
        <p:txBody>
          <a:bodyPr>
            <a:normAutofit/>
          </a:bodyPr>
          <a:lstStyle/>
          <a:p>
            <a:r>
              <a:rPr lang="pl-PL" sz="2000" dirty="0"/>
              <a:t>Krajowe uregulowania w tym temacie zawarte w </a:t>
            </a:r>
            <a:r>
              <a:rPr lang="pl-PL" sz="2000" b="1" dirty="0"/>
              <a:t>ustawie Prawo Lotnicze</a:t>
            </a:r>
            <a:r>
              <a:rPr lang="pl-PL" sz="2000" dirty="0"/>
              <a:t> oraz w </a:t>
            </a:r>
            <a:r>
              <a:rPr lang="pl-PL" sz="2000" b="1" dirty="0"/>
              <a:t>Krajowym Programie Ochrony Lotnictwa Cywilnego (</a:t>
            </a:r>
            <a:r>
              <a:rPr lang="pl-PL" sz="2000" b="1" dirty="0" err="1"/>
              <a:t>KPOLC</a:t>
            </a:r>
            <a:r>
              <a:rPr lang="pl-PL" sz="2000" b="1" dirty="0"/>
              <a:t>) </a:t>
            </a:r>
            <a:r>
              <a:rPr lang="pl-PL" sz="2000" dirty="0"/>
              <a:t>regulują również działania w sytuacjach kryzysowych. </a:t>
            </a:r>
          </a:p>
          <a:p>
            <a:r>
              <a:rPr lang="pl-PL" sz="2000" dirty="0"/>
              <a:t>W myśl </a:t>
            </a:r>
            <a:r>
              <a:rPr lang="pl-PL" sz="2000" dirty="0" err="1"/>
              <a:t>KPOLC</a:t>
            </a:r>
            <a:r>
              <a:rPr lang="pl-PL" sz="2000" dirty="0"/>
              <a:t> poprzez sytuację kryzysową w lotnictwie cywilnym – rozumie się „</a:t>
            </a:r>
            <a:r>
              <a:rPr lang="pl-PL" sz="2000" i="1" dirty="0"/>
              <a:t>zagrożenie bezpieczeństwa wystąpieniem lub możliwością wystąpienia aktu bezprawnej ingerencji w lotnictwie cywilnym”</a:t>
            </a:r>
            <a:r>
              <a:rPr lang="pl-PL" sz="2000" dirty="0"/>
              <a:t>. </a:t>
            </a:r>
          </a:p>
          <a:p>
            <a:r>
              <a:rPr lang="pl-PL" sz="2000" dirty="0"/>
              <a:t>Władza lotnicza, zarządzający lotniskiem, jak również instytucje i firmy funkcjonujące na lotnisku są zobligowane do pełnej gotowości na wystąpienie takich sytuacji. </a:t>
            </a:r>
            <a:endParaRPr lang="en-GB" sz="2000" dirty="0"/>
          </a:p>
        </p:txBody>
      </p:sp>
      <p:sp>
        <p:nvSpPr>
          <p:cNvPr id="4" name="Symbol zastępczy numeru slajdu 3">
            <a:extLst>
              <a:ext uri="{FF2B5EF4-FFF2-40B4-BE49-F238E27FC236}">
                <a16:creationId xmlns:a16="http://schemas.microsoft.com/office/drawing/2014/main" id="{3D6BF445-FBA1-9514-1CBC-EB7C1EC46DA5}"/>
              </a:ext>
            </a:extLst>
          </p:cNvPr>
          <p:cNvSpPr>
            <a:spLocks noGrp="1"/>
          </p:cNvSpPr>
          <p:nvPr>
            <p:ph type="sldNum" sz="quarter" idx="10"/>
          </p:nvPr>
        </p:nvSpPr>
        <p:spPr/>
        <p:txBody>
          <a:bodyPr/>
          <a:lstStyle/>
          <a:p>
            <a:fld id="{EB4015AA-59F6-416B-87A6-8E3D940284E2}" type="slidenum">
              <a:rPr lang="pl-PL" smtClean="0"/>
              <a:pPr/>
              <a:t>8</a:t>
            </a:fld>
            <a:endParaRPr lang="pl-PL" dirty="0"/>
          </a:p>
        </p:txBody>
      </p:sp>
    </p:spTree>
    <p:extLst>
      <p:ext uri="{BB962C8B-B14F-4D97-AF65-F5344CB8AC3E}">
        <p14:creationId xmlns:p14="http://schemas.microsoft.com/office/powerpoint/2010/main" val="1992114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EF36C0D-1D9A-26C3-FCE5-B6808C2B8095}"/>
              </a:ext>
            </a:extLst>
          </p:cNvPr>
          <p:cNvSpPr>
            <a:spLocks noGrp="1"/>
          </p:cNvSpPr>
          <p:nvPr>
            <p:ph type="title"/>
          </p:nvPr>
        </p:nvSpPr>
        <p:spPr>
          <a:xfrm>
            <a:off x="1025715" y="359838"/>
            <a:ext cx="8640381" cy="1080001"/>
          </a:xfrm>
        </p:spPr>
        <p:txBody>
          <a:bodyPr>
            <a:normAutofit fontScale="90000"/>
          </a:bodyPr>
          <a:lstStyle/>
          <a:p>
            <a:r>
              <a:rPr lang="pl-PL" dirty="0"/>
              <a:t>Czym jest akt bezprawnej ingerencji? (§ 1 pkt 7 </a:t>
            </a:r>
            <a:r>
              <a:rPr lang="pl-PL" dirty="0" err="1"/>
              <a:t>KPOLC</a:t>
            </a:r>
            <a:r>
              <a:rPr lang="pl-PL" dirty="0"/>
              <a:t>)</a:t>
            </a:r>
            <a:br>
              <a:rPr lang="pl-PL" dirty="0"/>
            </a:br>
            <a:endParaRPr lang="en-GB" dirty="0"/>
          </a:p>
        </p:txBody>
      </p:sp>
      <p:sp>
        <p:nvSpPr>
          <p:cNvPr id="3" name="Symbol zastępczy zawartości 2">
            <a:extLst>
              <a:ext uri="{FF2B5EF4-FFF2-40B4-BE49-F238E27FC236}">
                <a16:creationId xmlns:a16="http://schemas.microsoft.com/office/drawing/2014/main" id="{4FB1FD34-D675-9391-E63E-25C18B3CFDD1}"/>
              </a:ext>
            </a:extLst>
          </p:cNvPr>
          <p:cNvSpPr>
            <a:spLocks noGrp="1"/>
          </p:cNvSpPr>
          <p:nvPr>
            <p:ph idx="1"/>
          </p:nvPr>
        </p:nvSpPr>
        <p:spPr>
          <a:xfrm>
            <a:off x="737394" y="1115541"/>
            <a:ext cx="8928895" cy="6192688"/>
          </a:xfrm>
        </p:spPr>
        <p:txBody>
          <a:bodyPr>
            <a:normAutofit fontScale="92500" lnSpcReduction="10000"/>
          </a:bodyPr>
          <a:lstStyle/>
          <a:p>
            <a:pPr>
              <a:lnSpc>
                <a:spcPct val="120000"/>
              </a:lnSpc>
              <a:spcBef>
                <a:spcPts val="600"/>
              </a:spcBef>
            </a:pPr>
            <a:r>
              <a:rPr lang="pl-PL" i="1" dirty="0"/>
              <a:t>bezprawny i celowy akt polegający na:</a:t>
            </a:r>
            <a:endParaRPr lang="pl-PL" dirty="0"/>
          </a:p>
          <a:p>
            <a:pPr lvl="0">
              <a:lnSpc>
                <a:spcPct val="120000"/>
              </a:lnSpc>
              <a:spcBef>
                <a:spcPts val="600"/>
              </a:spcBef>
            </a:pPr>
            <a:r>
              <a:rPr lang="pl-PL" i="1" dirty="0"/>
              <a:t>użyciu w czasie lotu statku powietrznego przemocy przeciwko osobie znajdującej się na jego pokładzie, jeżeli akt ten może zagrozić bezpieczeństwu tego statku,</a:t>
            </a:r>
            <a:endParaRPr lang="pl-PL" dirty="0"/>
          </a:p>
          <a:p>
            <a:pPr lvl="0">
              <a:lnSpc>
                <a:spcPct val="120000"/>
              </a:lnSpc>
              <a:spcBef>
                <a:spcPts val="600"/>
              </a:spcBef>
            </a:pPr>
            <a:r>
              <a:rPr lang="pl-PL" i="1" dirty="0"/>
              <a:t>zniszczeniu statku powietrznego albo spowodowaniu jego uszkodzeń, które uniemożliwiają lot lub mogą stanowić zagrożenie dla bezpieczeństwa tego statku,</a:t>
            </a:r>
            <a:endParaRPr lang="pl-PL" dirty="0"/>
          </a:p>
          <a:p>
            <a:pPr lvl="0">
              <a:lnSpc>
                <a:spcPct val="120000"/>
              </a:lnSpc>
              <a:spcBef>
                <a:spcPts val="600"/>
              </a:spcBef>
            </a:pPr>
            <a:r>
              <a:rPr lang="pl-PL" i="1" dirty="0"/>
              <a:t>umieszczeniu na pokładzie statku powietrznego przedmiotu, urządzenia lub substancji, które mogą zagrozić zdrowiu lub życiu pasażerów, lub załogi lub zniszczyć statek powietrzny albo spowodować jego uszkodzenia, mogące uniemożliwić jego lot lub stanowić zagrożenie dla bezpieczeństwa tego statku powietrznego w czasie lotu,</a:t>
            </a:r>
            <a:endParaRPr lang="pl-PL" dirty="0"/>
          </a:p>
          <a:p>
            <a:pPr lvl="0">
              <a:lnSpc>
                <a:spcPct val="120000"/>
              </a:lnSpc>
              <a:spcBef>
                <a:spcPts val="600"/>
              </a:spcBef>
            </a:pPr>
            <a:r>
              <a:rPr lang="pl-PL" i="1" dirty="0"/>
              <a:t>porwaniu statku powietrznego z załogą i pasażerami na pokładzie lub bez nich, również w celu użycia statku powietrznego jako narzędzia ataku terrorystycznego z powietrza,</a:t>
            </a:r>
            <a:endParaRPr lang="pl-PL" dirty="0"/>
          </a:p>
          <a:p>
            <a:pPr lvl="0">
              <a:lnSpc>
                <a:spcPct val="120000"/>
              </a:lnSpc>
              <a:spcBef>
                <a:spcPts val="600"/>
              </a:spcBef>
            </a:pPr>
            <a:r>
              <a:rPr lang="pl-PL" i="1" dirty="0"/>
              <a:t>zniszczeniu lub uszkodzeniu urządzeń naziemnych lub pokładowych, zakłóceniu ich działania, w przypadku gdy powoduje to znaczne zakłócenie ruchu lotniczego lub zagrożenie dla bezpieczeństwa lotnictwa cywilnego,</a:t>
            </a:r>
            <a:endParaRPr lang="pl-PL" dirty="0"/>
          </a:p>
          <a:p>
            <a:pPr lvl="0">
              <a:lnSpc>
                <a:spcPct val="120000"/>
              </a:lnSpc>
              <a:spcBef>
                <a:spcPts val="600"/>
              </a:spcBef>
            </a:pPr>
            <a:r>
              <a:rPr lang="pl-PL" i="1" dirty="0"/>
              <a:t>przekazaniu nieprawdziwej informacji, która powoduje zagrożenie osób i mienia w komunikacji lotniczej,</a:t>
            </a:r>
            <a:endParaRPr lang="pl-PL" dirty="0"/>
          </a:p>
          <a:p>
            <a:pPr lvl="0">
              <a:lnSpc>
                <a:spcPct val="120000"/>
              </a:lnSpc>
              <a:spcBef>
                <a:spcPts val="600"/>
              </a:spcBef>
            </a:pPr>
            <a:r>
              <a:rPr lang="pl-PL" i="1" dirty="0"/>
              <a:t>zniszczeniu albo poważnym uszkodzeniu urządzeń na lotnisku, powodującym znaczne zakłócenia ruchu lotniczego lub funkcjonowania lotniska lub zagrożenie bezpieczeństwa w lotnictwie cywilnym.</a:t>
            </a:r>
            <a:endParaRPr lang="pl-PL" dirty="0"/>
          </a:p>
          <a:p>
            <a:pPr>
              <a:lnSpc>
                <a:spcPct val="120000"/>
              </a:lnSpc>
              <a:spcBef>
                <a:spcPts val="600"/>
              </a:spcBef>
            </a:pPr>
            <a:endParaRPr lang="en-GB" dirty="0"/>
          </a:p>
        </p:txBody>
      </p:sp>
      <p:sp>
        <p:nvSpPr>
          <p:cNvPr id="4" name="Symbol zastępczy numeru slajdu 3">
            <a:extLst>
              <a:ext uri="{FF2B5EF4-FFF2-40B4-BE49-F238E27FC236}">
                <a16:creationId xmlns:a16="http://schemas.microsoft.com/office/drawing/2014/main" id="{A3D73325-A91C-03C1-F366-C7FE6A44D040}"/>
              </a:ext>
            </a:extLst>
          </p:cNvPr>
          <p:cNvSpPr>
            <a:spLocks noGrp="1"/>
          </p:cNvSpPr>
          <p:nvPr>
            <p:ph type="sldNum" sz="quarter" idx="10"/>
          </p:nvPr>
        </p:nvSpPr>
        <p:spPr/>
        <p:txBody>
          <a:bodyPr/>
          <a:lstStyle/>
          <a:p>
            <a:fld id="{EB4015AA-59F6-416B-87A6-8E3D940284E2}" type="slidenum">
              <a:rPr lang="pl-PL" smtClean="0"/>
              <a:pPr/>
              <a:t>9</a:t>
            </a:fld>
            <a:endParaRPr lang="pl-PL" dirty="0"/>
          </a:p>
        </p:txBody>
      </p:sp>
    </p:spTree>
    <p:extLst>
      <p:ext uri="{BB962C8B-B14F-4D97-AF65-F5344CB8AC3E}">
        <p14:creationId xmlns:p14="http://schemas.microsoft.com/office/powerpoint/2010/main" val="415420769"/>
      </p:ext>
    </p:extLst>
  </p:cSld>
  <p:clrMapOvr>
    <a:masterClrMapping/>
  </p:clrMapOvr>
</p:sld>
</file>

<file path=ppt/theme/theme1.xml><?xml version="1.0" encoding="utf-8"?>
<a:theme xmlns:a="http://schemas.openxmlformats.org/drawingml/2006/main" name="Motyw pakietu Office">
  <a:themeElements>
    <a:clrScheme name="Niestandardowy 8">
      <a:dk1>
        <a:srgbClr val="000000"/>
      </a:dk1>
      <a:lt1>
        <a:srgbClr val="FFFFFF"/>
      </a:lt1>
      <a:dk2>
        <a:srgbClr val="002073"/>
      </a:dk2>
      <a:lt2>
        <a:srgbClr val="FFFFFF"/>
      </a:lt2>
      <a:accent1>
        <a:srgbClr val="003399"/>
      </a:accent1>
      <a:accent2>
        <a:srgbClr val="A6D3FF"/>
      </a:accent2>
      <a:accent3>
        <a:srgbClr val="FFD618"/>
      </a:accent3>
      <a:accent4>
        <a:srgbClr val="0051B0"/>
      </a:accent4>
      <a:accent5>
        <a:srgbClr val="6BB1E2"/>
      </a:accent5>
      <a:accent6>
        <a:srgbClr val="FFE60B"/>
      </a:accent6>
      <a:hlink>
        <a:srgbClr val="0563C1"/>
      </a:hlink>
      <a:folHlink>
        <a:srgbClr val="954F72"/>
      </a:folHlink>
    </a:clrScheme>
    <a:fontScheme name="Motyw pakietu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ja1" id="{436F5452-C95B-4D43-A1C6-1CA5BE69C951}" vid="{ABE25C27-1E66-47F3-AA86-B88226738C33}"/>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9743ADD6C1AA07458D9FC8BFF02CA0F4" ma:contentTypeVersion="3" ma:contentTypeDescription="Utwórz nowy dokument." ma:contentTypeScope="" ma:versionID="e9ccd9d4b7aa2468bc627926566c6cda">
  <xsd:schema xmlns:xsd="http://www.w3.org/2001/XMLSchema" xmlns:xs="http://www.w3.org/2001/XMLSchema" xmlns:p="http://schemas.microsoft.com/office/2006/metadata/properties" xmlns:ns2="d9adee57-69b9-453a-a8c6-3a3e6b09a743" targetNamespace="http://schemas.microsoft.com/office/2006/metadata/properties" ma:root="true" ma:fieldsID="4c29ad2cf598be8768faa1577d7ae2c1" ns2:_="">
    <xsd:import namespace="d9adee57-69b9-453a-a8c6-3a3e6b09a743"/>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adee57-69b9-453a-a8c6-3a3e6b09a7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zawartości"/>
        <xsd:element ref="dc:title" minOccurs="0" maxOccurs="1" ma:index="4" ma:displayName="Tytu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7D6D401-D2F3-4508-A71D-32CEC6989037}"/>
</file>

<file path=customXml/itemProps2.xml><?xml version="1.0" encoding="utf-8"?>
<ds:datastoreItem xmlns:ds="http://schemas.openxmlformats.org/officeDocument/2006/customXml" ds:itemID="{42D55491-D2AB-4F9E-9FDC-6B23F4DB39D6}"/>
</file>

<file path=customXml/itemProps3.xml><?xml version="1.0" encoding="utf-8"?>
<ds:datastoreItem xmlns:ds="http://schemas.openxmlformats.org/officeDocument/2006/customXml" ds:itemID="{7B751328-5128-40A8-9C7D-2EFFE59C5176}"/>
</file>

<file path=docProps/app.xml><?xml version="1.0" encoding="utf-8"?>
<Properties xmlns="http://schemas.openxmlformats.org/officeDocument/2006/extended-properties" xmlns:vt="http://schemas.openxmlformats.org/officeDocument/2006/docPropsVTypes">
  <Template>Prezentacja z numerem strony</Template>
  <TotalTime>275</TotalTime>
  <Words>2210</Words>
  <Application>Microsoft Office PowerPoint</Application>
  <PresentationFormat>Niestandardowy</PresentationFormat>
  <Paragraphs>175</Paragraphs>
  <Slides>34</Slides>
  <Notes>4</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34</vt:i4>
      </vt:variant>
    </vt:vector>
  </HeadingPairs>
  <TitlesOfParts>
    <vt:vector size="38" baseType="lpstr">
      <vt:lpstr>Arial</vt:lpstr>
      <vt:lpstr>Calibri</vt:lpstr>
      <vt:lpstr>Open Sans</vt:lpstr>
      <vt:lpstr>Motyw pakietu Office</vt:lpstr>
      <vt:lpstr>Warsztat 15: Case study – zarządzanie kryzysowe na lotniskach.  Opracowała: dr Justyna Bagińska</vt:lpstr>
      <vt:lpstr>Lotnisko Katowice - Pyrzowice</vt:lpstr>
      <vt:lpstr>Położenie lotniska</vt:lpstr>
      <vt:lpstr>Wstęp</vt:lpstr>
      <vt:lpstr>Czym jest sytuacja kryzysowa? </vt:lpstr>
      <vt:lpstr>Z jakimi sytuacjami kryzysowymi możemy się spotkać na lotniskach? </vt:lpstr>
      <vt:lpstr>Ochronie lotnictwa cywilnego przed aktami bezprawnej ingerencji poświęcone jest wiele aktów prawa międzynarodowego, takich jak:  </vt:lpstr>
      <vt:lpstr>Polskie przepisy:</vt:lpstr>
      <vt:lpstr>Czym jest akt bezprawnej ingerencji? (§ 1 pkt 7 KPOLC) </vt:lpstr>
      <vt:lpstr>Zarządzający Portem Lotniczym odpowiada między innymi za: </vt:lpstr>
      <vt:lpstr>Zarządzający jako koordynator tych działań pracuje we współdziałaniu z innymi służbami funkcjonującymi w Porcie Lotniczym, a w szczególności w oparciu o Zespół Ochrony Lotniska, w skład którego wchodzą: </vt:lpstr>
      <vt:lpstr>Zespół Ochrony Lotniska (c.d.) </vt:lpstr>
      <vt:lpstr>Plan przeciwdziałania sytuacji kryzysowej w lotnictwie cywilnym</vt:lpstr>
      <vt:lpstr>Plan przeciwdziałania sytuacji kryzysowej w lotnictwie cywilnym</vt:lpstr>
      <vt:lpstr>4 fazy zarządzania kryzysowego:</vt:lpstr>
      <vt:lpstr>Fazy zarządzania kryzysowego:</vt:lpstr>
      <vt:lpstr>Proces obudowy</vt:lpstr>
      <vt:lpstr>Sztab kryzysowy:</vt:lpstr>
      <vt:lpstr>Niezbędne wyposażenie centrum koordynacji antykryzysowej: </vt:lpstr>
      <vt:lpstr>W Międzynarodowym Porcie Lotniczym „Katowice” w Pyrzowicach pomieszczenie Centrum Koordynacji Antykryzysowej jest przygotowane w funkcjonującym Centrum Monitoringu. </vt:lpstr>
      <vt:lpstr>Prezentacja programu PowerPoint</vt:lpstr>
      <vt:lpstr>Ludzie w sztabie kryzysowym:</vt:lpstr>
      <vt:lpstr>Model dowodzenia w sytuacji kryzysowej</vt:lpstr>
      <vt:lpstr>Prezentacja programu PowerPoint</vt:lpstr>
      <vt:lpstr>Dowodzenie BRĄZOWE – OPERACYJNE </vt:lpstr>
      <vt:lpstr>Prezentacja programu PowerPoint</vt:lpstr>
      <vt:lpstr>Dowodzenie SREBRNE – TAKTYCZNE </vt:lpstr>
      <vt:lpstr>Dowodzenie ZŁOTE – STRATEGICZNE </vt:lpstr>
      <vt:lpstr>Prezentacja programu PowerPoint</vt:lpstr>
      <vt:lpstr>Przekazywanie informacji:</vt:lpstr>
      <vt:lpstr>Posumowanie:</vt:lpstr>
      <vt:lpstr>Zadanie</vt:lpstr>
      <vt:lpstr>Źródła:</vt:lpstr>
      <vt:lpstr>Dziękuję bardzo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Sowiński Piotr</dc:creator>
  <cp:lastModifiedBy>Justyna Bagińska</cp:lastModifiedBy>
  <cp:revision>45</cp:revision>
  <dcterms:created xsi:type="dcterms:W3CDTF">2022-06-22T09:40:44Z</dcterms:created>
  <dcterms:modified xsi:type="dcterms:W3CDTF">2025-06-23T05:06:35Z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0x0101009743ADD6C1AA07458D9FC8BFF02CA0F4</vt:lpwstr>
  </property>
</Properties>
</file>